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47" r:id="rId2"/>
    <p:sldId id="307" r:id="rId3"/>
    <p:sldId id="308" r:id="rId4"/>
    <p:sldId id="309" r:id="rId5"/>
    <p:sldId id="310" r:id="rId6"/>
    <p:sldId id="319" r:id="rId7"/>
    <p:sldId id="311" r:id="rId8"/>
    <p:sldId id="316" r:id="rId9"/>
    <p:sldId id="314" r:id="rId10"/>
    <p:sldId id="313" r:id="rId11"/>
    <p:sldId id="317" r:id="rId12"/>
    <p:sldId id="318" r:id="rId13"/>
    <p:sldId id="320" r:id="rId14"/>
    <p:sldId id="369" r:id="rId15"/>
    <p:sldId id="323" r:id="rId16"/>
    <p:sldId id="324" r:id="rId17"/>
    <p:sldId id="325" r:id="rId18"/>
    <p:sldId id="321" r:id="rId19"/>
    <p:sldId id="322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44" r:id="rId29"/>
    <p:sldId id="335" r:id="rId30"/>
    <p:sldId id="345" r:id="rId31"/>
    <p:sldId id="337" r:id="rId32"/>
    <p:sldId id="338" r:id="rId33"/>
    <p:sldId id="339" r:id="rId34"/>
    <p:sldId id="357" r:id="rId35"/>
    <p:sldId id="340" r:id="rId36"/>
    <p:sldId id="341" r:id="rId37"/>
    <p:sldId id="342" r:id="rId38"/>
    <p:sldId id="351" r:id="rId39"/>
    <p:sldId id="362" r:id="rId40"/>
    <p:sldId id="353" r:id="rId41"/>
    <p:sldId id="365" r:id="rId42"/>
    <p:sldId id="366" r:id="rId43"/>
    <p:sldId id="367" r:id="rId44"/>
    <p:sldId id="356" r:id="rId45"/>
    <p:sldId id="359" r:id="rId46"/>
    <p:sldId id="354" r:id="rId47"/>
    <p:sldId id="358" r:id="rId48"/>
    <p:sldId id="360" r:id="rId49"/>
    <p:sldId id="361" r:id="rId50"/>
    <p:sldId id="363" r:id="rId51"/>
    <p:sldId id="364" r:id="rId52"/>
    <p:sldId id="349" r:id="rId53"/>
    <p:sldId id="350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82" r:id="rId64"/>
    <p:sldId id="383" r:id="rId65"/>
    <p:sldId id="380" r:id="rId66"/>
    <p:sldId id="381" r:id="rId67"/>
    <p:sldId id="384" r:id="rId68"/>
    <p:sldId id="385" r:id="rId69"/>
    <p:sldId id="386" r:id="rId70"/>
    <p:sldId id="387" r:id="rId71"/>
    <p:sldId id="388" r:id="rId72"/>
    <p:sldId id="38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8" autoAdjust="0"/>
    <p:restoredTop sz="81662" autoAdjust="0"/>
  </p:normalViewPr>
  <p:slideViewPr>
    <p:cSldViewPr>
      <p:cViewPr varScale="1">
        <p:scale>
          <a:sx n="71" d="100"/>
          <a:sy n="71" d="100"/>
        </p:scale>
        <p:origin x="1248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91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General genes for invasion</a:t>
            </a:r>
            <a:r>
              <a:rPr lang="en-US" b="1" baseline="0" smtClean="0"/>
              <a:t> and metastasis - </a:t>
            </a:r>
            <a:r>
              <a:rPr lang="en-US" b="1" smtClean="0"/>
              <a:t>27 gene</a:t>
            </a:r>
          </a:p>
          <a:p>
            <a:r>
              <a:rPr lang="en-US" smtClean="0"/>
              <a:t>MMP1	MMP2 	MMP3 	MMP7 	MMP9 	MMP10 	MMP11 	MMP12 	MMP13 	MMP14 </a:t>
            </a:r>
          </a:p>
          <a:p>
            <a:r>
              <a:rPr lang="en-US" smtClean="0"/>
              <a:t>MMP15	MMP16	MMP17 	MMP19 	MMP21 	MMP23B 	MMP24 	MMP25 	MMP26 	MMP27 </a:t>
            </a:r>
          </a:p>
          <a:p>
            <a:r>
              <a:rPr lang="en-US" smtClean="0"/>
              <a:t>MMP28	ITGB3	ITGAV 	PTK2 	CDH1 	SPARC 	WFDC2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43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stage 	2 	0.42 	0.2093 	0.486 	</a:t>
            </a:r>
            <a:r>
              <a:rPr lang="en-US" b="1" smtClean="0">
                <a:effectLst/>
              </a:rPr>
              <a:t>0.617 </a:t>
            </a:r>
          </a:p>
          <a:p>
            <a:r>
              <a:rPr lang="en-US" smtClean="0">
                <a:effectLst/>
              </a:rPr>
              <a:t>Residuals 	77 	33.18 	0.4308 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uvm.metscore.stage.early$met_score and uvm.metscore.stage.late$met_score </a:t>
            </a:r>
          </a:p>
          <a:p>
            <a:r>
              <a:rPr lang="en-US" smtClean="0">
                <a:effectLst/>
              </a:rPr>
              <a:t>t = -0.41251, df = 77.99, </a:t>
            </a:r>
            <a:r>
              <a:rPr lang="en-US" b="1" smtClean="0">
                <a:effectLst/>
              </a:rPr>
              <a:t>p-value = 0.6811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-0.3473651 0.2281232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7.037893 7.097514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1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99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30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6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103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replaced by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103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replaced by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50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0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tp.skcm.metscore$metscore and tm.skcm.metscore$metscore </a:t>
            </a:r>
          </a:p>
          <a:p>
            <a:r>
              <a:rPr lang="en-US" smtClean="0">
                <a:effectLst/>
              </a:rPr>
              <a:t>t = -13.865, df = 166.12, </a:t>
            </a:r>
            <a:r>
              <a:rPr lang="en-US" b="1" smtClean="0">
                <a:effectLst/>
              </a:rPr>
              <a:t>p-value &lt; 2.2e-16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-0.2473438 -0.1856824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1.037300 1.253814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50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2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103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replaced by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76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3 	0.0559 	0.01863 	0.933 	</a:t>
            </a:r>
            <a:r>
              <a:rPr lang="en-US" b="1" smtClean="0">
                <a:effectLst/>
              </a:rPr>
              <a:t>0.428 </a:t>
            </a:r>
          </a:p>
          <a:p>
            <a:r>
              <a:rPr lang="en-US" smtClean="0">
                <a:effectLst/>
              </a:rPr>
              <a:t>Residuals 	94 	1.8771 	0.01997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3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stage 	3 	0.091 	0.03017 	1.493 	</a:t>
            </a:r>
            <a:r>
              <a:rPr lang="en-US" b="1" smtClean="0">
                <a:effectLst/>
              </a:rPr>
              <a:t>0.216 </a:t>
            </a:r>
          </a:p>
          <a:p>
            <a:r>
              <a:rPr lang="en-US" smtClean="0">
                <a:effectLst/>
              </a:rPr>
              <a:t>Residuals 	305 	6.162 	0.02021 </a:t>
            </a:r>
          </a:p>
          <a:p>
            <a:endParaRPr lang="en-US" smtClean="0">
              <a:effectLst/>
            </a:endParaRPr>
          </a:p>
          <a:p>
            <a:r>
              <a:rPr lang="en-US" smtClean="0"/>
              <a:t>Stage 1</a:t>
            </a:r>
            <a:r>
              <a:rPr lang="en-US" baseline="0" smtClean="0"/>
              <a:t> , starting to dessiminate, stage 2 it’s been a while since dessiminated, stage4 been a long time alredy</a:t>
            </a:r>
          </a:p>
          <a:p>
            <a:r>
              <a:rPr lang="en-US" baseline="0" smtClean="0"/>
              <a:t>Already metastasized so makes sense the potential went down</a:t>
            </a:r>
            <a:endParaRPr lang="en-US" smtClean="0"/>
          </a:p>
          <a:p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7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TP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tp.skcm.metscore.stage.early$metscore and tp.skcm.metscore.stage.late$metscore </a:t>
            </a:r>
          </a:p>
          <a:p>
            <a:r>
              <a:rPr lang="en-US" smtClean="0">
                <a:effectLst/>
              </a:rPr>
              <a:t>t = -1.234, df = 39.475, </a:t>
            </a:r>
            <a:r>
              <a:rPr lang="en-US" b="1" smtClean="0">
                <a:effectLst/>
              </a:rPr>
              <a:t>p-value = 0.2245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-0.11892006 0.02877817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1.023609 1.068680 </a:t>
            </a:r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TM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tm.skcm.metscore.stage.early$metscore and tm.skcm.metscore.stage.late$metscore </a:t>
            </a:r>
          </a:p>
          <a:p>
            <a:r>
              <a:rPr lang="en-US" smtClean="0">
                <a:effectLst/>
              </a:rPr>
              <a:t>t = 1.4203, df = 302.73, </a:t>
            </a:r>
            <a:r>
              <a:rPr lang="en-US" b="1" smtClean="0">
                <a:effectLst/>
              </a:rPr>
              <a:t>p-value = 0.1565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-0.008881672 0.054963615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1.265079 1.242039 </a:t>
            </a:r>
          </a:p>
          <a:p>
            <a:endParaRPr lang="en-US" b="0" smtClean="0">
              <a:effectLst/>
            </a:endParaRPr>
          </a:p>
          <a:p>
            <a:r>
              <a:rPr lang="en-US" b="0" smtClean="0">
                <a:effectLst/>
              </a:rPr>
              <a:t>Look into why why overlap between score</a:t>
            </a:r>
          </a:p>
          <a:p>
            <a:r>
              <a:rPr lang="en-US" b="0" smtClean="0">
                <a:effectLst/>
              </a:rPr>
              <a:t>Compare, start with quartiles</a:t>
            </a:r>
            <a:r>
              <a:rPr lang="en-US" b="0" baseline="0" smtClean="0">
                <a:effectLst/>
              </a:rPr>
              <a:t> (lower and upper) should be 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82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Fisher's Exact Test for Count Data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earlyLate_hilow </a:t>
            </a:r>
          </a:p>
          <a:p>
            <a:r>
              <a:rPr lang="en-US" b="1" smtClean="0">
                <a:effectLst/>
              </a:rPr>
              <a:t>p-value = 0.0002919 </a:t>
            </a:r>
          </a:p>
          <a:p>
            <a:r>
              <a:rPr lang="en-US" smtClean="0">
                <a:effectLst/>
              </a:rPr>
              <a:t>alternative hypothesis: true odds ratio is not equal to 1 </a:t>
            </a:r>
          </a:p>
          <a:p>
            <a:r>
              <a:rPr lang="en-US" smtClean="0">
                <a:effectLst/>
              </a:rPr>
              <a:t>95 percent confidence interval: 1.612242 6.435686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b="1" smtClean="0">
                <a:effectLst/>
              </a:rPr>
              <a:t>odds ratio 3.134123 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93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trike="noStrike" smtClean="0">
                <a:solidFill>
                  <a:srgbClr val="FF0000"/>
                </a:solidFill>
                <a:effectLst/>
              </a:rPr>
              <a:t>Do</a:t>
            </a:r>
            <a:r>
              <a:rPr lang="en-US" b="1" strike="noStrike" baseline="0" smtClean="0">
                <a:solidFill>
                  <a:srgbClr val="FF0000"/>
                </a:solidFill>
                <a:effectLst/>
              </a:rPr>
              <a:t> not use</a:t>
            </a:r>
            <a:endParaRPr lang="en-US" b="1" strike="noStrike" smtClean="0">
              <a:solidFill>
                <a:srgbClr val="FF0000"/>
              </a:solidFill>
              <a:effectLst/>
            </a:endParaRPr>
          </a:p>
          <a:p>
            <a:endParaRPr lang="en-US" b="1" smtClean="0">
              <a:effectLst/>
            </a:endParaRPr>
          </a:p>
          <a:p>
            <a:r>
              <a:rPr lang="en-US" b="1" smtClean="0">
                <a:effectLst/>
              </a:rPr>
              <a:t>ANOVA -</a:t>
            </a:r>
            <a:r>
              <a:rPr lang="en-US" b="1" baseline="0" smtClean="0">
                <a:effectLst/>
              </a:rPr>
              <a:t> </a:t>
            </a:r>
            <a:r>
              <a:rPr lang="en-US" b="1" smtClean="0">
                <a:effectLst/>
              </a:rPr>
              <a:t>Low potential						Pairwise</a:t>
            </a:r>
            <a:r>
              <a:rPr lang="en-US" b="1" baseline="0" smtClean="0">
                <a:effectLst/>
              </a:rPr>
              <a:t> t-test - Low potential</a:t>
            </a:r>
            <a:endParaRPr lang="en-US" b="1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			 	pval 	</a:t>
            </a:r>
            <a:r>
              <a:rPr lang="en-US" b="1" smtClean="0">
                <a:effectLst/>
              </a:rPr>
              <a:t>padj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>
                <a:effectLst/>
              </a:rPr>
              <a:t>stage 	2 	0.0318 	0.015902 	4.049 	</a:t>
            </a:r>
            <a:r>
              <a:rPr lang="en-US" b="1" smtClean="0">
                <a:effectLst/>
              </a:rPr>
              <a:t>0.0247 *</a:t>
            </a:r>
            <a:r>
              <a:rPr lang="en-US" smtClean="0">
                <a:effectLst/>
              </a:rPr>
              <a:t> 		Stage I 	Stage II 	0.0001337137 	</a:t>
            </a:r>
            <a:r>
              <a:rPr lang="en-US" b="1" smtClean="0">
                <a:effectLst/>
              </a:rPr>
              <a:t>0.0004011411</a:t>
            </a:r>
          </a:p>
          <a:p>
            <a:r>
              <a:rPr lang="en-US" smtClean="0">
                <a:effectLst/>
              </a:rPr>
              <a:t>Residuals 	42 	0.1650 	0.003927 				Stage I 	Stage III 	0.0027086633 	</a:t>
            </a:r>
            <a:r>
              <a:rPr lang="en-US" b="1" smtClean="0">
                <a:effectLst/>
              </a:rPr>
              <a:t>0.0040629949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							Stage II 	Stage III 	0.0532248916 	</a:t>
            </a:r>
            <a:r>
              <a:rPr lang="en-US" b="1" smtClean="0">
                <a:effectLst/>
              </a:rPr>
              <a:t>0.0532248916</a:t>
            </a:r>
            <a:endParaRPr lang="en-US" b="1" smtClean="0"/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ANOVA</a:t>
            </a:r>
            <a:r>
              <a:rPr lang="en-US" b="1" baseline="0" smtClean="0">
                <a:effectLst/>
              </a:rPr>
              <a:t> - High potential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2 	0.0366 	0.01829 	1.454 	</a:t>
            </a:r>
            <a:r>
              <a:rPr lang="en-US" b="1" smtClean="0">
                <a:effectLst/>
              </a:rPr>
              <a:t>0.243 </a:t>
            </a:r>
          </a:p>
          <a:p>
            <a:r>
              <a:rPr lang="en-US" smtClean="0">
                <a:effectLst/>
              </a:rPr>
              <a:t>Residuals 	50 	0.6293 	0.01259 </a:t>
            </a:r>
          </a:p>
          <a:p>
            <a:endParaRPr lang="en-US" smtClean="0">
              <a:effectLst/>
            </a:endParaRPr>
          </a:p>
          <a:p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37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70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13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Fisher's Exact Test for Count Data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uvm_earlyLate_hilow </a:t>
            </a:r>
          </a:p>
          <a:p>
            <a:r>
              <a:rPr lang="en-US" b="1" smtClean="0">
                <a:effectLst/>
              </a:rPr>
              <a:t>p-value = 0.02613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alternative hypothesis: true odds ratio is not equal to 1 </a:t>
            </a:r>
          </a:p>
          <a:p>
            <a:r>
              <a:rPr lang="en-US" smtClean="0">
                <a:effectLst/>
              </a:rPr>
              <a:t>95 percent confidence interval: 1.054398 8.037446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b="1" smtClean="0">
                <a:effectLst/>
              </a:rPr>
              <a:t>odds ratio 2.84944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 outlier removed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25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5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368</a:t>
            </a:r>
            <a:r>
              <a:rPr lang="en-US" baseline="0" smtClean="0"/>
              <a:t> samples</a:t>
            </a:r>
          </a:p>
          <a:p>
            <a:endParaRPr lang="en-US" baseline="0" smtClean="0"/>
          </a:p>
          <a:p>
            <a:r>
              <a:rPr lang="en-US" baseline="0" smtClean="0"/>
              <a:t>NA changed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31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Removed:</a:t>
            </a:r>
          </a:p>
          <a:p>
            <a:r>
              <a:rPr lang="en-US" smtClean="0"/>
              <a:t>1 outlier</a:t>
            </a:r>
          </a:p>
          <a:p>
            <a:r>
              <a:rPr lang="en-US" smtClean="0"/>
              <a:t>1 NaN</a:t>
            </a:r>
          </a:p>
          <a:p>
            <a:r>
              <a:rPr lang="en-US" smtClean="0"/>
              <a:t>11</a:t>
            </a:r>
            <a:r>
              <a:rPr lang="en-US" baseline="0" smtClean="0"/>
              <a:t> Inf </a:t>
            </a:r>
            <a:r>
              <a:rPr lang="en-US" baseline="0" smtClean="0">
                <a:sym typeface="Wingdings" panose="05000000000000000000" pitchFamily="2" charset="2"/>
              </a:rPr>
              <a:t> add 0.00001 to all values (to avoid dividing by 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</a:t>
            </a:r>
            <a:r>
              <a:rPr lang="en-US" baseline="0" smtClean="0"/>
              <a:t> outlier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87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 outlier removed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79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TP</a:t>
            </a:r>
          </a:p>
          <a:p>
            <a:endParaRPr lang="en-US" b="1" smtClean="0"/>
          </a:p>
          <a:p>
            <a:r>
              <a:rPr lang="en-US" b="1" smtClean="0"/>
              <a:t>Log rank test</a:t>
            </a:r>
          </a:p>
          <a:p>
            <a:r>
              <a:rPr lang="en-US" smtClean="0">
                <a:effectLst/>
              </a:rPr>
              <a:t>Call:	survdiff(formula = Surv(days_to_death, vital_status) ~ met_potential, data = tp.surv, rho = 0)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n=27, 71 observations deleted due to missingness. </a:t>
            </a: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met_potential=high 	6 	6 	5.21 	0.121 	0.163 </a:t>
            </a:r>
          </a:p>
          <a:p>
            <a:r>
              <a:rPr lang="en-US" smtClean="0">
                <a:effectLst/>
              </a:rPr>
              <a:t>met_potential=low 	21 	21 	21.79 	0.029 	0.163</a:t>
            </a:r>
          </a:p>
          <a:p>
            <a:endParaRPr lang="en-US" smtClean="0"/>
          </a:p>
          <a:p>
            <a:r>
              <a:rPr lang="en-US" smtClean="0">
                <a:effectLst/>
              </a:rPr>
              <a:t>Chisq= 0.2 on 1 degrees of freedom, </a:t>
            </a:r>
            <a:r>
              <a:rPr lang="en-US" b="1" smtClean="0">
                <a:effectLst/>
              </a:rPr>
              <a:t>p= 0.7</a:t>
            </a:r>
            <a:r>
              <a:rPr lang="en-US" smtClean="0">
                <a:effectLst/>
              </a:rPr>
              <a:t> </a:t>
            </a:r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Wilcoxon</a:t>
            </a:r>
            <a:r>
              <a:rPr lang="en-US" b="1" baseline="0" smtClean="0">
                <a:effectLst/>
              </a:rPr>
              <a:t> test</a:t>
            </a:r>
          </a:p>
          <a:p>
            <a:r>
              <a:rPr lang="en-US" smtClean="0">
                <a:effectLst/>
              </a:rPr>
              <a:t>Call:	survdiff(formula = Surv(days_to_death, vital_status) ~ met_potential, data = tp.surv, rho = 1) </a:t>
            </a:r>
          </a:p>
          <a:p>
            <a:r>
              <a:rPr lang="en-US" smtClean="0">
                <a:effectLst/>
              </a:rPr>
              <a:t>n=27, 71 observations deleted due to missingness. </a:t>
            </a: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met_potential=high 	6 	2.89 	3.33 	0.0593 	0.112 </a:t>
            </a:r>
          </a:p>
          <a:p>
            <a:r>
              <a:rPr lang="en-US" smtClean="0">
                <a:effectLst/>
              </a:rPr>
              <a:t>met_potential=low 	21 	11.15 	10.70 	0.0185 	0.112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Chisq= 0.1 on 1 degrees of freedom, </a:t>
            </a:r>
            <a:r>
              <a:rPr lang="en-US" b="1" smtClean="0">
                <a:effectLst/>
              </a:rPr>
              <a:t>p= 0.7</a:t>
            </a:r>
            <a:r>
              <a:rPr lang="en-US" smtClean="0">
                <a:effectLst/>
              </a:rPr>
              <a:t> </a:t>
            </a:r>
          </a:p>
          <a:p>
            <a:endParaRPr lang="en-US" smtClean="0">
              <a:effectLst/>
            </a:endParaRPr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SKCM TM</a:t>
            </a:r>
          </a:p>
          <a:p>
            <a:endParaRPr lang="en-US" b="1" smtClean="0">
              <a:effectLst/>
            </a:endParaRPr>
          </a:p>
          <a:p>
            <a:r>
              <a:rPr lang="en-US" b="1" smtClean="0">
                <a:effectLst/>
              </a:rPr>
              <a:t>Log rank</a:t>
            </a:r>
            <a:r>
              <a:rPr lang="en-US" b="1" baseline="0" smtClean="0">
                <a:effectLst/>
              </a:rPr>
              <a:t> test</a:t>
            </a:r>
          </a:p>
          <a:p>
            <a:r>
              <a:rPr lang="en-US" smtClean="0">
                <a:effectLst/>
              </a:rPr>
              <a:t>Call: 	survdiff(formula = Surv(days_to_death, vital_status) ~ met_potential, data = tm.surv, rho = 0) </a:t>
            </a: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met_potential=high 	157 	157 	157.36 	0.000834 	0.0294 </a:t>
            </a:r>
          </a:p>
          <a:p>
            <a:r>
              <a:rPr lang="en-US" smtClean="0">
                <a:effectLst/>
              </a:rPr>
              <a:t>met_potential=low 	5 	5 	4.64 	0.028309 	0.0294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Chisq= 0 on 1 degrees of freedom, </a:t>
            </a:r>
            <a:r>
              <a:rPr lang="en-US" b="1" smtClean="0">
                <a:effectLst/>
              </a:rPr>
              <a:t>p= 0.9 </a:t>
            </a:r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Wilcoxon test</a:t>
            </a:r>
          </a:p>
          <a:p>
            <a:r>
              <a:rPr lang="en-US" smtClean="0">
                <a:effectLst/>
              </a:rPr>
              <a:t>Call: 	survdiff(formula = Surv(days_to_death, vital_status) ~ met_potential, data = tm.surv, rho = 1) </a:t>
            </a: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met_potential=high 	157 	78.68 	79.3 	0.0049 	0.268 </a:t>
            </a:r>
          </a:p>
          <a:p>
            <a:r>
              <a:rPr lang="en-US" smtClean="0">
                <a:effectLst/>
              </a:rPr>
              <a:t>met_potential=low 	5 	2.83 	2.2 	0.1764 	0.268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Chisq= 0.3 on 1 degrees of freedom, </a:t>
            </a:r>
            <a:r>
              <a:rPr lang="en-US" b="1" smtClean="0">
                <a:effectLst/>
              </a:rPr>
              <a:t>p= 0.6</a:t>
            </a:r>
            <a:r>
              <a:rPr lang="en-US" smtClean="0">
                <a:effectLst/>
              </a:rPr>
              <a:t> </a:t>
            </a:r>
          </a:p>
          <a:p>
            <a:endParaRPr lang="en-US" b="1" smtClean="0">
              <a:effectLst/>
            </a:endParaRPr>
          </a:p>
          <a:p>
            <a:endParaRPr lang="en-US" b="1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18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Log rank test</a:t>
            </a:r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Call: survdiff(formula = Surv(days_to_death, vital_status) ~ met_potential_quant, data = tp.surv.quant, rho = 0) </a:t>
            </a:r>
          </a:p>
          <a:p>
            <a:r>
              <a:rPr lang="en-US" smtClean="0">
                <a:effectLst/>
              </a:rPr>
              <a:t>n=14, 36 observations deleted due to missingness.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met_potential_quant=high 	2 	2 	1.39 	0.2668 	0.317 </a:t>
            </a:r>
          </a:p>
          <a:p>
            <a:r>
              <a:rPr lang="en-US" smtClean="0">
                <a:effectLst/>
              </a:rPr>
              <a:t>met_potential_quant=low 	12 	12 	12.61 	0.0294 	0.317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Chisq= 0.3 on 1 degrees of freedom, </a:t>
            </a:r>
            <a:r>
              <a:rPr lang="en-US" b="1" smtClean="0">
                <a:effectLst/>
              </a:rPr>
              <a:t>p= 0.573 </a:t>
            </a:r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Wilcoxon test</a:t>
            </a:r>
            <a:endParaRPr lang="en-US" b="0" smtClean="0">
              <a:effectLst/>
            </a:endParaRPr>
          </a:p>
          <a:p>
            <a:r>
              <a:rPr lang="en-US" smtClean="0">
                <a:effectLst/>
              </a:rPr>
              <a:t>Call: survdiff(formula = Surv(days_to_death, vital_status) ~ met_potential_quant, data = tp.surv.quant, rho = 1) </a:t>
            </a:r>
          </a:p>
          <a:p>
            <a:r>
              <a:rPr lang="en-US" smtClean="0">
                <a:effectLst/>
              </a:rPr>
              <a:t>n=14, 36 observations deleted due to missingness.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met_potential_quant=high 	2 	1.14 	1.0 	0.02041 	0.0317 </a:t>
            </a:r>
          </a:p>
          <a:p>
            <a:r>
              <a:rPr lang="en-US" smtClean="0">
                <a:effectLst/>
              </a:rPr>
              <a:t>met_potential_quant=low 	12 	6.36 	6.5 	0.00314 	0.0317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Chisq= 0 on 1 degrees of freedom, </a:t>
            </a:r>
            <a:r>
              <a:rPr lang="en-US" b="1" smtClean="0">
                <a:effectLst/>
              </a:rPr>
              <a:t>p= 0.859 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1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smtClean="0">
                <a:effectLst/>
              </a:rPr>
              <a:t>Prob not use unless</a:t>
            </a:r>
            <a:r>
              <a:rPr lang="en-US" b="0" baseline="0" smtClean="0">
                <a:effectLst/>
              </a:rPr>
              <a:t> looks better after correcting for treatment</a:t>
            </a:r>
            <a:endParaRPr lang="en-US" b="0" smtClean="0">
              <a:effectLst/>
            </a:endParaRPr>
          </a:p>
          <a:p>
            <a:endParaRPr lang="en-US" b="1" smtClean="0">
              <a:effectLst/>
            </a:endParaRPr>
          </a:p>
          <a:p>
            <a:r>
              <a:rPr lang="en-US" b="1" smtClean="0">
                <a:effectLst/>
              </a:rPr>
              <a:t>Log rank test</a:t>
            </a:r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Call: survdiff(formula = Surv(surv_cens, vital_status) ~ met_potential, data = tp.surv, rho = 0) </a:t>
            </a: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met_potential=high 	53 	6 	16.1 	6.29 	15.6 </a:t>
            </a:r>
          </a:p>
          <a:p>
            <a:r>
              <a:rPr lang="en-US" smtClean="0">
                <a:effectLst/>
              </a:rPr>
              <a:t>met_potential=low 	45 	21 	10.9 	9.23 	15.6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Chisq= 15.6 on 1 degrees of freedom, </a:t>
            </a:r>
            <a:r>
              <a:rPr lang="en-US" b="1" smtClean="0">
                <a:effectLst/>
              </a:rPr>
              <a:t>p= 7.86e-05 </a:t>
            </a:r>
          </a:p>
          <a:p>
            <a:endParaRPr lang="en-US" b="1" smtClean="0">
              <a:effectLst/>
            </a:endParaRPr>
          </a:p>
          <a:p>
            <a:r>
              <a:rPr lang="en-US" b="1" smtClean="0">
                <a:effectLst/>
              </a:rPr>
              <a:t>Wilcoxon</a:t>
            </a:r>
            <a:r>
              <a:rPr lang="en-US" b="1" baseline="0" smtClean="0">
                <a:effectLst/>
              </a:rPr>
              <a:t> test</a:t>
            </a:r>
          </a:p>
          <a:p>
            <a:r>
              <a:rPr lang="en-US" smtClean="0">
                <a:effectLst/>
              </a:rPr>
              <a:t>Call: survdiff(formula = Surv(surv_cens, vital_status) ~ met_potential, data = tp.surv, rho = 1) </a:t>
            </a: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met_potential=high 	53 	5.14 	13.87 	5.49 	15.4 	</a:t>
            </a:r>
          </a:p>
          <a:p>
            <a:r>
              <a:rPr lang="en-US" smtClean="0">
                <a:effectLst/>
              </a:rPr>
              <a:t>met_potential=low 	45 	18.29 	9.56 	7.96 	15.4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Chisq= 15.4 on 1 degrees of freedom, </a:t>
            </a:r>
            <a:r>
              <a:rPr lang="en-US" b="1" smtClean="0">
                <a:effectLst/>
              </a:rPr>
              <a:t>p= 8.66e-05 </a:t>
            </a:r>
          </a:p>
          <a:p>
            <a:endParaRPr lang="en-US" b="1" smtClean="0">
              <a:effectLst/>
            </a:endParaRPr>
          </a:p>
          <a:p>
            <a:endParaRPr lang="en-US" b="1" smtClean="0">
              <a:effectLst/>
            </a:endParaRPr>
          </a:p>
          <a:p>
            <a:endParaRPr lang="en-US" b="1" smtClean="0">
              <a:effectLst/>
            </a:endParaRPr>
          </a:p>
          <a:p>
            <a:r>
              <a:rPr lang="en-US" b="0" smtClean="0">
                <a:effectLst/>
              </a:rPr>
              <a:t>could</a:t>
            </a:r>
            <a:r>
              <a:rPr lang="en-US" b="0" baseline="0" smtClean="0">
                <a:effectLst/>
              </a:rPr>
              <a:t> have confounders</a:t>
            </a:r>
          </a:p>
          <a:p>
            <a:r>
              <a:rPr lang="en-US" b="0" baseline="0" smtClean="0">
                <a:effectLst/>
              </a:rPr>
              <a:t>Run models again with treatment</a:t>
            </a:r>
          </a:p>
          <a:p>
            <a:r>
              <a:rPr lang="en-US" b="0" baseline="0" smtClean="0">
                <a:effectLst/>
              </a:rPr>
              <a:t>could be inflating survival rate of high metpot</a:t>
            </a:r>
          </a:p>
          <a:p>
            <a:r>
              <a:rPr lang="en-US" b="0" baseline="0" smtClean="0">
                <a:effectLst/>
                <a:sym typeface="Wingdings" panose="05000000000000000000" pitchFamily="2" charset="2"/>
              </a:rPr>
              <a:t> Not enough data in non-fixed cohort, couldn’t see sig diff</a:t>
            </a:r>
            <a:endParaRPr lang="en-US" b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68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Log rank test</a:t>
            </a:r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Call: survdiff(formula = Surv(surv_cens, vital_status) ~ met_potential_quant, data = tp.surv.quant, rho = 0)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met_potential_quant=high 	25 	2 	7.77 	4.28 	9.66 </a:t>
            </a:r>
          </a:p>
          <a:p>
            <a:r>
              <a:rPr lang="en-US" smtClean="0">
                <a:effectLst/>
              </a:rPr>
              <a:t>met_potential_quant=low 	25 	12 	6.23 	5.34 	9.66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Chisq= 9.7 on 1 degrees of freedom, </a:t>
            </a:r>
            <a:r>
              <a:rPr lang="en-US" b="1" smtClean="0">
                <a:effectLst/>
              </a:rPr>
              <a:t>p= 0.00188 </a:t>
            </a:r>
          </a:p>
          <a:p>
            <a:endParaRPr lang="en-US" b="1" smtClean="0">
              <a:effectLst/>
            </a:endParaRPr>
          </a:p>
          <a:p>
            <a:r>
              <a:rPr lang="en-US" b="1" smtClean="0">
                <a:effectLst/>
              </a:rPr>
              <a:t>Wilcoxon</a:t>
            </a:r>
            <a:r>
              <a:rPr lang="en-US" b="1" baseline="0" smtClean="0">
                <a:effectLst/>
              </a:rPr>
              <a:t> test</a:t>
            </a:r>
          </a:p>
          <a:p>
            <a:r>
              <a:rPr lang="en-US" smtClean="0">
                <a:effectLst/>
              </a:rPr>
              <a:t>Call: survdiff(formula = Surv(surv_cens, vital_status) ~ met_potential_quant, data = tp.surv.quant, rho = 1) </a:t>
            </a:r>
          </a:p>
          <a:p>
            <a:r>
              <a:rPr lang="en-US" smtClean="0">
                <a:effectLst/>
              </a:rPr>
              <a:t>		</a:t>
            </a:r>
          </a:p>
          <a:p>
            <a:r>
              <a:rPr lang="en-US" smtClean="0">
                <a:effectLst/>
              </a:rPr>
              <a:t>		N 	Observed 	Expected 	(O-E)^2/E 	(O-E)^2/V </a:t>
            </a:r>
          </a:p>
          <a:p>
            <a:r>
              <a:rPr lang="en-US" smtClean="0">
                <a:effectLst/>
              </a:rPr>
              <a:t>met_potential_quant=high 	25 	1.76 	6.72 	3.66 	9.34 </a:t>
            </a:r>
          </a:p>
          <a:p>
            <a:r>
              <a:rPr lang="en-US" smtClean="0">
                <a:effectLst/>
              </a:rPr>
              <a:t>met_potential_quant=low 	25 	10.42 	5.46 	4.51 	9.34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Chisq= 9.3 on 1 degrees of freedom, </a:t>
            </a:r>
            <a:r>
              <a:rPr lang="en-US" b="1" smtClean="0">
                <a:effectLst/>
              </a:rPr>
              <a:t>p= 0.00225 </a:t>
            </a:r>
            <a:endParaRPr lang="en-US" b="1" baseline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78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67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4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8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80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changed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1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mtClean="0"/>
              <a:t>worth</a:t>
            </a:r>
            <a:r>
              <a:rPr lang="en-US" baseline="0" smtClean="0"/>
              <a:t> running in TM as well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Braf mut drives cancer progression, but in absence</a:t>
            </a:r>
            <a:r>
              <a:rPr lang="en-US" baseline="0" smtClean="0"/>
              <a:t> of mut S7 drives stronger metpot</a:t>
            </a:r>
          </a:p>
          <a:p>
            <a:endParaRPr lang="en-US" baseline="0" smtClean="0"/>
          </a:p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wt.s7[which(mut.s7$met_potential == "low"), 8] and wt.s7[which(mut.s7$met_potential == "high"), 8] </a:t>
            </a:r>
          </a:p>
          <a:p>
            <a:r>
              <a:rPr lang="en-US" smtClean="0">
                <a:effectLst/>
              </a:rPr>
              <a:t>W = 68, </a:t>
            </a:r>
            <a:r>
              <a:rPr lang="en-US" b="1" smtClean="0">
                <a:effectLst/>
              </a:rPr>
              <a:t>p-value = 0.8617 </a:t>
            </a:r>
          </a:p>
          <a:p>
            <a:r>
              <a:rPr lang="en-US" smtClean="0">
                <a:effectLst/>
              </a:rPr>
              <a:t>alternative hypothesis: true location shift is not equal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85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mut.s7[which(mut.s7$met_potential == "low"), 8] and mut.s7[which(mut.s7$met_potential == "high"), 8] </a:t>
            </a:r>
          </a:p>
          <a:p>
            <a:r>
              <a:rPr lang="en-US" smtClean="0">
                <a:effectLst/>
              </a:rPr>
              <a:t>W = 114, </a:t>
            </a:r>
            <a:r>
              <a:rPr lang="en-US" b="1" smtClean="0">
                <a:effectLst/>
              </a:rPr>
              <a:t>p-value = 0.6621 </a:t>
            </a:r>
          </a:p>
          <a:p>
            <a:r>
              <a:rPr lang="en-US" smtClean="0">
                <a:effectLst/>
              </a:rPr>
              <a:t>alternative hypothesis: true location shift is not equal to 0 </a:t>
            </a:r>
            <a:r>
              <a:rPr lang="en-US" smtClean="0"/>
              <a:t/>
            </a:r>
            <a:br>
              <a:rPr lang="en-US" smtClean="0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7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wt.s1[which(wt.s1$met_potential == "low"), 2] and wt.s1[which(wt.s1$met_potential == "high"), 2] </a:t>
            </a:r>
          </a:p>
          <a:p>
            <a:r>
              <a:rPr lang="en-US" smtClean="0">
                <a:effectLst/>
              </a:rPr>
              <a:t>W = 47, </a:t>
            </a:r>
            <a:r>
              <a:rPr lang="en-US" b="1" smtClean="0">
                <a:effectLst/>
              </a:rPr>
              <a:t>p-value = 0.106 </a:t>
            </a:r>
          </a:p>
          <a:p>
            <a:r>
              <a:rPr lang="en-US" smtClean="0">
                <a:effectLst/>
              </a:rPr>
              <a:t>alternative hypothesis: true location shift is not equal to 0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28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mut.s1[which(mut.s1$met_potential == "low"), 2] and mut.s1[which(mut.s1$met_potential == "high"), 2] </a:t>
            </a:r>
          </a:p>
          <a:p>
            <a:r>
              <a:rPr lang="en-US" smtClean="0">
                <a:effectLst/>
              </a:rPr>
              <a:t>W = 108, </a:t>
            </a:r>
            <a:r>
              <a:rPr lang="en-US" b="1" smtClean="0">
                <a:effectLst/>
              </a:rPr>
              <a:t>p-value = 0.2353 </a:t>
            </a:r>
          </a:p>
          <a:p>
            <a:r>
              <a:rPr lang="en-US" smtClean="0">
                <a:effectLst/>
              </a:rPr>
              <a:t>alternative hypothesis: true location shift is not equal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23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wt.s11[which(wt.s11$met_potential == "low"), 12] and wt.s11[which(wt.s11$met_potential == "high"), 12] </a:t>
            </a:r>
          </a:p>
          <a:p>
            <a:r>
              <a:rPr lang="en-US" smtClean="0">
                <a:effectLst/>
              </a:rPr>
              <a:t>W = 75, </a:t>
            </a:r>
            <a:r>
              <a:rPr lang="en-US" b="1" smtClean="0">
                <a:effectLst/>
              </a:rPr>
              <a:t>p-value = 0.8287</a:t>
            </a:r>
          </a:p>
          <a:p>
            <a:r>
              <a:rPr lang="en-US" smtClean="0">
                <a:effectLst/>
              </a:rPr>
              <a:t>alternative hypothesis: true location shift is not equal to 0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33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mut.s11[which(mut.s11$met_potential == "low"), 12] and mut.s11[which(mut.s11$met_potential == "high"), 12] </a:t>
            </a:r>
          </a:p>
          <a:p>
            <a:r>
              <a:rPr lang="en-US" smtClean="0">
                <a:effectLst/>
              </a:rPr>
              <a:t>W = 145, </a:t>
            </a:r>
            <a:r>
              <a:rPr lang="en-US" b="1" smtClean="0"/>
              <a:t>p-value = 0.9368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alternative hypothesis: true location shift is not equal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4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wt.s7[which(wt.s7$met_potential == "low"), 8] and wt.s7[which(wt.s7$met_potential == "high"), 8] </a:t>
            </a:r>
          </a:p>
          <a:p>
            <a:r>
              <a:rPr lang="en-US" smtClean="0">
                <a:effectLst/>
              </a:rPr>
              <a:t>W = 248, </a:t>
            </a:r>
            <a:r>
              <a:rPr lang="en-US" b="1" smtClean="0">
                <a:effectLst/>
              </a:rPr>
              <a:t>p-value = 0.6711 </a:t>
            </a:r>
          </a:p>
          <a:p>
            <a:r>
              <a:rPr lang="en-US" smtClean="0">
                <a:effectLst/>
              </a:rPr>
              <a:t>alternative hypothesis: true location shift is not equal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91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mut.s7[which(mut.s7$met_potential == "low"), 8] and mut.s7[which(mut.s7$met_potential == "high"), 8] </a:t>
            </a:r>
          </a:p>
          <a:p>
            <a:r>
              <a:rPr lang="en-US" smtClean="0">
                <a:effectLst/>
              </a:rPr>
              <a:t>W = 163, </a:t>
            </a:r>
            <a:r>
              <a:rPr lang="en-US" b="1" smtClean="0">
                <a:effectLst/>
              </a:rPr>
              <a:t>p-value = 0.8587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alternative hypothesis: true location shift is not equal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62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cohort 	2 	18.53 	9.266 	18.82 	</a:t>
            </a:r>
            <a:r>
              <a:rPr lang="en-US" b="1" smtClean="0">
                <a:effectLst/>
              </a:rPr>
              <a:t>1.25e-08 *** </a:t>
            </a:r>
          </a:p>
          <a:p>
            <a:r>
              <a:rPr lang="en-US" smtClean="0">
                <a:effectLst/>
              </a:rPr>
              <a:t>Residuals 	548 	269.85 	0.492 </a:t>
            </a:r>
          </a:p>
          <a:p>
            <a:endParaRPr lang="en-US" smtClean="0">
              <a:effectLst/>
            </a:endParaRP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Primary, cells want to metastasize, starting to metast, in prep stage for</a:t>
            </a:r>
            <a:r>
              <a:rPr lang="en-US" baseline="0" smtClean="0">
                <a:effectLst/>
              </a:rPr>
              <a:t> metast</a:t>
            </a:r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Once</a:t>
            </a:r>
            <a:r>
              <a:rPr lang="en-US" baseline="0" smtClean="0">
                <a:effectLst/>
              </a:rPr>
              <a:t> metastasized, they don’t want to much anymore, different state, no potential to further disseminate</a:t>
            </a:r>
          </a:p>
          <a:p>
            <a:endParaRPr lang="en-US" baseline="0" smtClean="0">
              <a:effectLst/>
            </a:endParaRPr>
          </a:p>
          <a:p>
            <a:r>
              <a:rPr lang="en-US" baseline="0" smtClean="0">
                <a:effectLst/>
              </a:rPr>
              <a:t>split</a:t>
            </a:r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151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wt.s1[which(wt.s1$met_potential == "low"), 2] and wt.s1[which(wt.s1$met_potential == "high"), 2] </a:t>
            </a:r>
          </a:p>
          <a:p>
            <a:r>
              <a:rPr lang="en-US" smtClean="0">
                <a:effectLst/>
              </a:rPr>
              <a:t>W = 273, </a:t>
            </a:r>
            <a:r>
              <a:rPr lang="en-US" b="1" smtClean="0">
                <a:effectLst/>
              </a:rPr>
              <a:t>p-value = 0.9301 </a:t>
            </a:r>
          </a:p>
          <a:p>
            <a:r>
              <a:rPr lang="en-US" smtClean="0">
                <a:effectLst/>
              </a:rPr>
              <a:t>alternative hypothesis: true location shift is not equal to 0</a:t>
            </a:r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99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mut.s1[which(mut.s1$met_potential == "low"), 2] and mut.s1[which(mut.s1$met_potential == "high"), 2] </a:t>
            </a:r>
          </a:p>
          <a:p>
            <a:r>
              <a:rPr lang="en-US" smtClean="0">
                <a:effectLst/>
              </a:rPr>
              <a:t>W = 205, </a:t>
            </a:r>
            <a:r>
              <a:rPr lang="en-US" b="1" smtClean="0">
                <a:effectLst/>
              </a:rPr>
              <a:t>p-value = 0.6256 </a:t>
            </a:r>
          </a:p>
          <a:p>
            <a:r>
              <a:rPr lang="en-US" smtClean="0">
                <a:effectLst/>
              </a:rPr>
              <a:t>alternative hypothesis: true location shift is not equal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31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wt.s11[which(wt.s11$met_potential == "low"), 12] and wt.s11[which(wt.s11$met_potential == "high"), 12] </a:t>
            </a:r>
          </a:p>
          <a:p>
            <a:r>
              <a:rPr lang="en-US" smtClean="0">
                <a:effectLst/>
              </a:rPr>
              <a:t>W = 260, </a:t>
            </a:r>
            <a:r>
              <a:rPr lang="en-US" b="1" smtClean="0">
                <a:effectLst/>
              </a:rPr>
              <a:t>p-value = 0.7541 </a:t>
            </a:r>
          </a:p>
          <a:p>
            <a:r>
              <a:rPr lang="en-US" smtClean="0">
                <a:effectLst/>
              </a:rPr>
              <a:t>alternative hypothesis: true location shift is not equal to 0</a:t>
            </a:r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83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Wilcoxon rank sum test with continuity correction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mut.s11[which(mut.s11$met_potential == "low"), 12] and mut.s11[which(mut.s11$met_potential == "high"), 12] </a:t>
            </a:r>
          </a:p>
          <a:p>
            <a:r>
              <a:rPr lang="en-US" smtClean="0">
                <a:effectLst/>
              </a:rPr>
              <a:t>W = 170, </a:t>
            </a:r>
            <a:r>
              <a:rPr lang="en-US" b="1" smtClean="0">
                <a:effectLst/>
              </a:rPr>
              <a:t>p-value = 0.9281 </a:t>
            </a:r>
          </a:p>
          <a:p>
            <a:r>
              <a:rPr lang="en-US" smtClean="0">
                <a:effectLst/>
              </a:rPr>
              <a:t>alternative hypothesis: true location shift is not equal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2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General genes for invasion</a:t>
            </a:r>
            <a:r>
              <a:rPr lang="en-US" b="1" baseline="0" smtClean="0"/>
              <a:t> and metastasis - </a:t>
            </a:r>
            <a:r>
              <a:rPr lang="en-US" b="1" smtClean="0"/>
              <a:t>27 gene</a:t>
            </a:r>
          </a:p>
          <a:p>
            <a:r>
              <a:rPr lang="en-US" smtClean="0"/>
              <a:t>MMP1	MMP2 	MMP3 	MMP7 	MMP9 	MMP10 	MMP11 	MMP12 	MMP13 	MMP14 </a:t>
            </a:r>
          </a:p>
          <a:p>
            <a:r>
              <a:rPr lang="en-US" smtClean="0"/>
              <a:t>MMP15	MMP16	MMP17 	MMP19 	MMP21 	MMP23B 	MMP24 	MMP25 	MMP26 	MMP27 </a:t>
            </a:r>
          </a:p>
          <a:p>
            <a:r>
              <a:rPr lang="en-US" smtClean="0"/>
              <a:t>MMP28	ITGB3	ITGAV 	PTK2 	CDH1 	SPARC 	WFDC2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2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3 	1.48 	0.4934 	1.016 	</a:t>
            </a:r>
            <a:r>
              <a:rPr lang="en-US" b="1" smtClean="0">
                <a:effectLst/>
              </a:rPr>
              <a:t>0.389 </a:t>
            </a:r>
          </a:p>
          <a:p>
            <a:r>
              <a:rPr lang="en-US" smtClean="0">
                <a:effectLst/>
              </a:rPr>
              <a:t>Residuals 	94 	45.67 	0.4858 </a:t>
            </a:r>
          </a:p>
          <a:p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60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3 	1.42 	0.4738 	0.934 	</a:t>
            </a:r>
            <a:r>
              <a:rPr lang="en-US" b="1" smtClean="0">
                <a:effectLst/>
              </a:rPr>
              <a:t>0.425 </a:t>
            </a:r>
          </a:p>
          <a:p>
            <a:r>
              <a:rPr lang="en-US" smtClean="0">
                <a:effectLst/>
              </a:rPr>
              <a:t>Residuals 	305 	154.80 	0.5075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58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TP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tp.skcm.metscore.stage.early$met_score and tp.skcm.metscore.stage.late$met_score </a:t>
            </a:r>
          </a:p>
          <a:p>
            <a:r>
              <a:rPr lang="en-US" smtClean="0">
                <a:effectLst/>
              </a:rPr>
              <a:t>t = 0.36297, df = 55.404, </a:t>
            </a:r>
            <a:r>
              <a:rPr lang="en-US" b="1" smtClean="0">
                <a:effectLst/>
              </a:rPr>
              <a:t>p-value = 0.718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-0.2521300 0.3636851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7.742203 7.686425 </a:t>
            </a:r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SKCM TM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tm.skcm.metscore.stage.early$met_score and tm.skcm.metscore.stage.late$met_score </a:t>
            </a:r>
          </a:p>
          <a:p>
            <a:r>
              <a:rPr lang="en-US" smtClean="0">
                <a:effectLst/>
              </a:rPr>
              <a:t>t = -1.5593, df = 297.01, </a:t>
            </a:r>
            <a:r>
              <a:rPr lang="en-US" b="1" smtClean="0">
                <a:effectLst/>
              </a:rPr>
              <a:t>p-value = 0.12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-0.28659202 0.03320864 </a:t>
            </a:r>
          </a:p>
          <a:p>
            <a:r>
              <a:rPr lang="en-US" smtClean="0">
                <a:effectLst/>
              </a:rPr>
              <a:t>sample estimates: mean of x mean of y </a:t>
            </a:r>
          </a:p>
          <a:p>
            <a:r>
              <a:rPr lang="en-US" smtClean="0">
                <a:effectLst/>
              </a:rPr>
              <a:t>7.408543 7.535235 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6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20607"/>
            <a:ext cx="5157787" cy="4605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47850"/>
            <a:ext cx="5157787" cy="43418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21900"/>
            <a:ext cx="5183188" cy="4592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47850"/>
            <a:ext cx="5183188" cy="43418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t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t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t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t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t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t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t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2. METASTATIC SCORING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22"/>
            <a:ext cx="5688815" cy="68265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48544"/>
            <a:ext cx="5688632" cy="68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4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20" y="-27384"/>
            <a:ext cx="9144345" cy="68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1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58" y="0"/>
            <a:ext cx="5688632" cy="68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 smtClean="0"/>
              <a:t>Significantly differentially expressed genes SKCM TP vs. TM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94319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Metastasis gene list selection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855640" y="2276872"/>
            <a:ext cx="6650336" cy="1963784"/>
            <a:chOff x="2043905" y="2289966"/>
            <a:chExt cx="8116095" cy="2396610"/>
          </a:xfrm>
        </p:grpSpPr>
        <p:sp>
          <p:nvSpPr>
            <p:cNvPr id="12" name="TextBox 11"/>
            <p:cNvSpPr txBox="1"/>
            <p:nvPr/>
          </p:nvSpPr>
          <p:spPr>
            <a:xfrm>
              <a:off x="2043905" y="2924945"/>
              <a:ext cx="2119784" cy="1163598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cBioportal and literature</a:t>
              </a:r>
            </a:p>
            <a:p>
              <a:pPr algn="ctr"/>
              <a:r>
                <a:rPr lang="en-US" sz="1600" b="1" smtClean="0">
                  <a:solidFill>
                    <a:schemeClr val="bg1"/>
                  </a:solidFill>
                </a:rPr>
                <a:t>119 genes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36108" y="2924945"/>
              <a:ext cx="2119784" cy="116359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Differentially expressed</a:t>
              </a:r>
            </a:p>
            <a:p>
              <a:pPr algn="ctr"/>
              <a:r>
                <a:rPr lang="en-US" sz="1600" b="1" smtClean="0">
                  <a:solidFill>
                    <a:schemeClr val="bg1"/>
                  </a:solidFill>
                </a:rPr>
                <a:t>63 genes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8311" y="2289966"/>
              <a:ext cx="2119784" cy="1163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Upregulated </a:t>
              </a:r>
              <a:br>
                <a:rPr lang="en-US" sz="1600" smtClean="0">
                  <a:solidFill>
                    <a:schemeClr val="bg1"/>
                  </a:solidFill>
                </a:rPr>
              </a:br>
              <a:r>
                <a:rPr lang="en-US" sz="1600" smtClean="0">
                  <a:solidFill>
                    <a:schemeClr val="bg1"/>
                  </a:solidFill>
                </a:rPr>
                <a:t>in TM</a:t>
              </a:r>
            </a:p>
            <a:p>
              <a:pPr algn="ctr"/>
              <a:r>
                <a:rPr lang="en-US" sz="1600" b="1" smtClean="0">
                  <a:solidFill>
                    <a:schemeClr val="bg1"/>
                  </a:solidFill>
                </a:rPr>
                <a:t>42 genes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0216" y="3522978"/>
              <a:ext cx="2119784" cy="1163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/>
                  </a:solidFill>
                </a:rPr>
                <a:t>Downregulated</a:t>
              </a:r>
              <a:br>
                <a:rPr lang="en-US" sz="1600" smtClean="0">
                  <a:solidFill>
                    <a:schemeClr val="bg1"/>
                  </a:solidFill>
                </a:rPr>
              </a:br>
              <a:r>
                <a:rPr lang="en-US" sz="1600" smtClean="0">
                  <a:solidFill>
                    <a:schemeClr val="bg1"/>
                  </a:solidFill>
                </a:rPr>
                <a:t>in TM</a:t>
              </a:r>
            </a:p>
            <a:p>
              <a:pPr algn="ctr"/>
              <a:r>
                <a:rPr lang="en-US" sz="1600" b="1" smtClean="0">
                  <a:solidFill>
                    <a:schemeClr val="bg1"/>
                  </a:solidFill>
                </a:rPr>
                <a:t>21 genes</a:t>
              </a:r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383874" y="3255702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9413766">
              <a:off x="7376077" y="2946049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2101848">
              <a:off x="7369912" y="3561812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87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</p:spPr>
        <p:txBody>
          <a:bodyPr anchor="ctr">
            <a:noAutofit/>
          </a:bodyPr>
          <a:lstStyle/>
          <a:p>
            <a:pPr algn="ctr"/>
            <a:r>
              <a:rPr lang="en-US" sz="3600" smtClean="0"/>
              <a:t>Genes with significant difference </a:t>
            </a:r>
            <a:br>
              <a:rPr lang="en-US" sz="3600" smtClean="0"/>
            </a:br>
            <a:r>
              <a:rPr lang="en-US" sz="3600" smtClean="0"/>
              <a:t>in mean expression TP vs. TM</a:t>
            </a:r>
            <a:endParaRPr lang="en-US" sz="3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565305"/>
              </p:ext>
            </p:extLst>
          </p:nvPr>
        </p:nvGraphicFramePr>
        <p:xfrm>
          <a:off x="1487487" y="1726024"/>
          <a:ext cx="921702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022">
                  <a:extLst>
                    <a:ext uri="{9D8B030D-6E8A-4147-A177-3AD203B41FA5}">
                      <a16:colId xmlns:a16="http://schemas.microsoft.com/office/drawing/2014/main" val="2159795239"/>
                    </a:ext>
                  </a:extLst>
                </a:gridCol>
                <a:gridCol w="1470503">
                  <a:extLst>
                    <a:ext uri="{9D8B030D-6E8A-4147-A177-3AD203B41FA5}">
                      <a16:colId xmlns:a16="http://schemas.microsoft.com/office/drawing/2014/main" val="926527191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3335312482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295193085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3340575581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1301472713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664694077"/>
                    </a:ext>
                  </a:extLst>
                </a:gridCol>
              </a:tblGrid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>UPREGULATED</a:t>
                      </a:r>
                      <a:b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>IN</a:t>
                      </a:r>
                      <a:r>
                        <a:rPr lang="en-US" sz="1800" b="1" baseline="0" smtClean="0">
                          <a:solidFill>
                            <a:sysClr val="windowText" lastClr="000000"/>
                          </a:solidFill>
                        </a:rPr>
                        <a:t> TM</a:t>
                      </a:r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/>
                      </a:r>
                      <a:b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>(n = 42)</a:t>
                      </a:r>
                      <a:endParaRPr lang="en-US" sz="18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AKT3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BRCA1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BUB1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C7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CDK1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CHEK1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19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DNA2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DUP4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DUP6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EIF2AK3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FPG7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GFPT1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3536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HIF1A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HMGA2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HOXB9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ITGAV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ITGB3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MAD2L1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574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MAGEA1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MAGEA5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MCM6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MMP9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MSH2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641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MSH6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NEDD9</a:t>
                      </a:r>
                      <a:endParaRPr lang="en-US" sz="200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PEG10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PGM3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POLR3D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PRIM1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4043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RFC4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SEC23A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SEC23B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SEC25A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SEC24B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SEC24D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8014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SMC2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SMC4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SPP1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SPRED1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UAP1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UBE2W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71887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b="1" smtClean="0"/>
                        <a:t>DOWNREGULATED</a:t>
                      </a:r>
                      <a:br>
                        <a:rPr lang="en-US" sz="1800" b="1" smtClean="0"/>
                      </a:br>
                      <a:r>
                        <a:rPr lang="en-US" sz="1800" b="1" smtClean="0"/>
                        <a:t>IN TM</a:t>
                      </a:r>
                      <a:br>
                        <a:rPr lang="en-US" sz="1800" b="1" smtClean="0"/>
                      </a:br>
                      <a:r>
                        <a:rPr lang="en-US" sz="1800" b="1" smtClean="0"/>
                        <a:t>(n</a:t>
                      </a:r>
                      <a:r>
                        <a:rPr lang="en-US" sz="1800" b="1" baseline="0" smtClean="0"/>
                        <a:t> = 21)</a:t>
                      </a:r>
                      <a:endParaRPr lang="en-US" sz="1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AMDHD2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CDH1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CDK2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GALK1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GPR19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GYPC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1367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MAD2L1BP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MMP3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MMP7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MMP10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874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MMP13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MMP14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MMP17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MMP24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MMP27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46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MMP28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RFC2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RGS20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UBE2S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3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04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3" y="0"/>
            <a:ext cx="855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3" y="0"/>
            <a:ext cx="855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57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" y="613198"/>
            <a:ext cx="12185582" cy="56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4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" y="404664"/>
            <a:ext cx="12197334" cy="5328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949280"/>
                <a:ext cx="12192000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Metastatic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potential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upregulated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49280"/>
                <a:ext cx="12192000" cy="666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67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 smtClean="0"/>
              <a:t>cBioPortal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889437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69696"/>
            <a:ext cx="9084501" cy="681337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0406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/>
              <a:t>Significantly differentially expressed genes SKCM TP vs. TM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33010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115627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58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7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16632"/>
            <a:ext cx="5532120" cy="6638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553212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7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6346197"/>
                <a:ext cx="12192000" cy="53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Metastatic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potential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46197"/>
                <a:ext cx="12192000" cy="539187"/>
              </a:xfrm>
              <a:prstGeom prst="rect">
                <a:avLst/>
              </a:prstGeom>
              <a:blipFill>
                <a:blip r:embed="rId3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57518" y="25118"/>
            <a:ext cx="8574786" cy="6188598"/>
            <a:chOff x="1808607" y="25118"/>
            <a:chExt cx="8574786" cy="6188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607" y="25118"/>
              <a:ext cx="8574786" cy="6188598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5299233" y="692696"/>
              <a:ext cx="0" cy="4608512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214310"/>
              </p:ext>
            </p:extLst>
          </p:nvPr>
        </p:nvGraphicFramePr>
        <p:xfrm>
          <a:off x="9311679" y="5226144"/>
          <a:ext cx="2880321" cy="158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2247147441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784273123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4352366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Cutoff:</a:t>
                      </a:r>
                      <a:r>
                        <a:rPr lang="en-US" sz="1600" baseline="0" smtClean="0"/>
                        <a:t> 1.0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Low potential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High potential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3216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Early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43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173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129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Late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14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177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52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406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35" y="411480"/>
            <a:ext cx="6035040" cy="603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" y="411480"/>
            <a:ext cx="6035040" cy="6035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3792" y="644652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Metastatic potential cutoff = 1.0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01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 smtClean="0"/>
              <a:t>UVM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9012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</p:spPr>
        <p:txBody>
          <a:bodyPr anchor="ctr">
            <a:noAutofit/>
          </a:bodyPr>
          <a:lstStyle/>
          <a:p>
            <a:pPr algn="ctr"/>
            <a:r>
              <a:rPr lang="en-US" sz="3600" smtClean="0"/>
              <a:t>Differentially expressed genes UVM</a:t>
            </a:r>
            <a:endParaRPr lang="en-US" sz="3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844900"/>
              </p:ext>
            </p:extLst>
          </p:nvPr>
        </p:nvGraphicFramePr>
        <p:xfrm>
          <a:off x="2637387" y="2564904"/>
          <a:ext cx="6917225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97022">
                  <a:extLst>
                    <a:ext uri="{9D8B030D-6E8A-4147-A177-3AD203B41FA5}">
                      <a16:colId xmlns:a16="http://schemas.microsoft.com/office/drawing/2014/main" val="2159795239"/>
                    </a:ext>
                  </a:extLst>
                </a:gridCol>
                <a:gridCol w="1470503">
                  <a:extLst>
                    <a:ext uri="{9D8B030D-6E8A-4147-A177-3AD203B41FA5}">
                      <a16:colId xmlns:a16="http://schemas.microsoft.com/office/drawing/2014/main" val="926527191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3335312482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295193085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334057558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>UPREGULATED</a:t>
                      </a:r>
                      <a:b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>(n = 5)</a:t>
                      </a:r>
                      <a:endParaRPr lang="en-US" sz="18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HTR2B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EM1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RAB31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CDH1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19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8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ysClr val="windowText" lastClr="000000"/>
                          </a:solidFill>
                        </a:rPr>
                        <a:t>PRAME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35364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smtClean="0"/>
                        <a:t>DOWNREGULATED</a:t>
                      </a:r>
                      <a:br>
                        <a:rPr lang="en-US" sz="1800" b="1" smtClean="0"/>
                      </a:br>
                      <a:r>
                        <a:rPr lang="en-US" sz="1800" b="1" smtClean="0"/>
                        <a:t>(n</a:t>
                      </a:r>
                      <a:r>
                        <a:rPr lang="en-US" sz="1800" b="1" baseline="0" smtClean="0"/>
                        <a:t> = 8)</a:t>
                      </a:r>
                      <a:endParaRPr lang="en-US" sz="1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FXR1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LTA4H</a:t>
                      </a:r>
                      <a:endParaRPr lang="en-US" sz="1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EIF1B</a:t>
                      </a:r>
                      <a:endParaRPr lang="en-US" sz="1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ID2</a:t>
                      </a:r>
                      <a:endParaRPr lang="en-US" sz="18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1367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ROBO1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LMCD1</a:t>
                      </a:r>
                      <a:endParaRPr lang="en-US" sz="1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SATB1</a:t>
                      </a:r>
                      <a:endParaRPr lang="en-US" sz="1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MTUS1</a:t>
                      </a:r>
                      <a:endParaRPr lang="en-US" sz="180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8887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56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0" y="137389"/>
            <a:ext cx="11045800" cy="65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4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" y="0"/>
            <a:ext cx="11483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61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91" y="48714"/>
            <a:ext cx="8574786" cy="6188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6346197"/>
                <a:ext cx="9311679" cy="53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Metastatic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potential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46197"/>
                <a:ext cx="9311679" cy="539187"/>
              </a:xfrm>
              <a:prstGeom prst="rect">
                <a:avLst/>
              </a:prstGeom>
              <a:blipFill>
                <a:blip r:embed="rId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4706960" y="692696"/>
            <a:ext cx="0" cy="460851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75076"/>
              </p:ext>
            </p:extLst>
          </p:nvPr>
        </p:nvGraphicFramePr>
        <p:xfrm>
          <a:off x="9304752" y="5253852"/>
          <a:ext cx="2880321" cy="158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2247147441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784273123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43523661"/>
                    </a:ext>
                  </a:extLst>
                </a:gridCol>
              </a:tblGrid>
              <a:tr h="505584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Cutoff:</a:t>
                      </a:r>
                      <a:r>
                        <a:rPr lang="en-US" sz="1600" baseline="0" smtClean="0"/>
                        <a:t> 1.0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Low potential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High potential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3216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Early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24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12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129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Late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18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26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52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105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potential vs. sigs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TOTAL MUTATION CONTRIBUTION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332656"/>
            <a:ext cx="8046720" cy="6035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55" y="1289169"/>
            <a:ext cx="4122014" cy="4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18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8" y="404664"/>
            <a:ext cx="8046720" cy="603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553" y="1340768"/>
            <a:ext cx="4122014" cy="4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476672"/>
            <a:ext cx="8046720" cy="6035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86" y="1433185"/>
            <a:ext cx="4122014" cy="4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5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8046720" cy="603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1361177"/>
            <a:ext cx="4122014" cy="4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7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8046720" cy="603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86" y="1361177"/>
            <a:ext cx="4122014" cy="4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08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8046720" cy="603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86" y="1361177"/>
            <a:ext cx="4122014" cy="4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5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32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Survival information by cohort</a:t>
            </a:r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05651"/>
              </p:ext>
            </p:extLst>
          </p:nvPr>
        </p:nvGraphicFramePr>
        <p:xfrm>
          <a:off x="2783630" y="2564904"/>
          <a:ext cx="6336705" cy="2219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655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65892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</a:tblGrid>
              <a:tr h="20390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smtClean="0"/>
                        <a:t>Alive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74 (71.2%)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172 (47.4%)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smtClean="0"/>
                        <a:t>Dead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40 (28.8%)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191 (52.6%)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smtClean="0"/>
                        <a:t>Mean</a:t>
                      </a:r>
                      <a:r>
                        <a:rPr lang="en-US" baseline="0" smtClean="0"/>
                        <a:t> survival (days)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>
                          <a:effectLst/>
                        </a:rPr>
                        <a:t>500.8</a:t>
                      </a: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effectLst/>
                        </a:rPr>
                        <a:t>1998.7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069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smtClean="0"/>
                        <a:t>Survival</a:t>
                      </a:r>
                      <a:r>
                        <a:rPr lang="en-US" baseline="0" smtClean="0"/>
                        <a:t> (min – max)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>
                          <a:effectLst/>
                        </a:rPr>
                        <a:t>170 – 1354</a:t>
                      </a: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79 – </a:t>
                      </a:r>
                      <a:r>
                        <a:rPr lang="en-US" smtClean="0">
                          <a:effectLst/>
                        </a:rPr>
                        <a:t>10870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788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" y="2090"/>
            <a:ext cx="11483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34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31" y="1124744"/>
            <a:ext cx="6055852" cy="4433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4745"/>
            <a:ext cx="6021503" cy="443356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330864"/>
              </p:ext>
            </p:extLst>
          </p:nvPr>
        </p:nvGraphicFramePr>
        <p:xfrm>
          <a:off x="551384" y="5671676"/>
          <a:ext cx="2736304" cy="1005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90751921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040463205"/>
                    </a:ext>
                  </a:extLst>
                </a:gridCol>
              </a:tblGrid>
              <a:tr h="2988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r>
                        <a:rPr lang="en-US" sz="1600" baseline="0" smtClean="0"/>
                        <a:t> metastatic potential</a:t>
                      </a:r>
                      <a:endParaRPr 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22563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Low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High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6679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45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53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70376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947717"/>
              </p:ext>
            </p:extLst>
          </p:nvPr>
        </p:nvGraphicFramePr>
        <p:xfrm>
          <a:off x="8112224" y="5733256"/>
          <a:ext cx="2736304" cy="1005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90751921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040463205"/>
                    </a:ext>
                  </a:extLst>
                </a:gridCol>
              </a:tblGrid>
              <a:tr h="2988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TM</a:t>
                      </a:r>
                      <a:r>
                        <a:rPr lang="en-US" sz="1600" baseline="0" smtClean="0"/>
                        <a:t> metastatic potential</a:t>
                      </a:r>
                      <a:endParaRPr 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22563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Low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High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6679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5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157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70376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03712" y="5866844"/>
            <a:ext cx="3528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71 removed (missing survival data)</a:t>
            </a:r>
          </a:p>
          <a:p>
            <a:r>
              <a:rPr lang="en-US" sz="1400" smtClean="0">
                <a:sym typeface="Wingdings" panose="05000000000000000000" pitchFamily="2" charset="2"/>
              </a:rPr>
              <a:t>- High: 6</a:t>
            </a:r>
          </a:p>
          <a:p>
            <a:r>
              <a:rPr lang="en-US" sz="1400" smtClean="0">
                <a:sym typeface="Wingdings" panose="05000000000000000000" pitchFamily="2" charset="2"/>
              </a:rPr>
              <a:t>- Low: 21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85792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043362"/>
            <a:ext cx="7641031" cy="562599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smtClean="0"/>
              <a:t>KM plot SKCM TP survival by met potential quant</a:t>
            </a:r>
            <a:endParaRPr lang="en-US" sz="400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446501"/>
              </p:ext>
            </p:extLst>
          </p:nvPr>
        </p:nvGraphicFramePr>
        <p:xfrm>
          <a:off x="8832304" y="1844824"/>
          <a:ext cx="2736304" cy="1005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90751921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040463205"/>
                    </a:ext>
                  </a:extLst>
                </a:gridCol>
              </a:tblGrid>
              <a:tr h="2988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r>
                        <a:rPr lang="en-US" sz="1600" baseline="0" smtClean="0"/>
                        <a:t> metastatic potential</a:t>
                      </a:r>
                      <a:endParaRPr 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22563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Low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High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6679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25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25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7037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04312" y="3645024"/>
            <a:ext cx="3528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71 removed (missing survival data)</a:t>
            </a:r>
          </a:p>
          <a:p>
            <a:r>
              <a:rPr lang="en-US" sz="1400" smtClean="0">
                <a:sym typeface="Wingdings" panose="05000000000000000000" pitchFamily="2" charset="2"/>
              </a:rPr>
              <a:t>- High: 2</a:t>
            </a:r>
          </a:p>
          <a:p>
            <a:r>
              <a:rPr lang="en-US" sz="1400" smtClean="0">
                <a:sym typeface="Wingdings" panose="05000000000000000000" pitchFamily="2" charset="2"/>
              </a:rPr>
              <a:t>- Low: 12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60698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0" y="1043362"/>
            <a:ext cx="7641031" cy="562599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smtClean="0"/>
              <a:t>KM plot SKCM TP survival by met potential censored</a:t>
            </a:r>
            <a:endParaRPr lang="en-US" sz="36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43325"/>
              </p:ext>
            </p:extLst>
          </p:nvPr>
        </p:nvGraphicFramePr>
        <p:xfrm>
          <a:off x="8832304" y="1700808"/>
          <a:ext cx="2736304" cy="1005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90751921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040463205"/>
                    </a:ext>
                  </a:extLst>
                </a:gridCol>
              </a:tblGrid>
              <a:tr h="2988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r>
                        <a:rPr lang="en-US" sz="1600" baseline="0" smtClean="0"/>
                        <a:t> metastatic potential</a:t>
                      </a:r>
                      <a:endParaRPr 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22563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Low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High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6679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45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53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70376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904312" y="364502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Replaced missing survival with max survival in cohort (1070 days)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98846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0" y="1043362"/>
            <a:ext cx="7641031" cy="562599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KM plot SKCM TP survival by met potential quantile censored</a:t>
            </a:r>
            <a:endParaRPr lang="en-US" sz="320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22259"/>
              </p:ext>
            </p:extLst>
          </p:nvPr>
        </p:nvGraphicFramePr>
        <p:xfrm>
          <a:off x="8832304" y="1700808"/>
          <a:ext cx="2736304" cy="1005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90751921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040463205"/>
                    </a:ext>
                  </a:extLst>
                </a:gridCol>
              </a:tblGrid>
              <a:tr h="2988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r>
                        <a:rPr lang="en-US" sz="1600" baseline="0" smtClean="0"/>
                        <a:t> metastatic potential</a:t>
                      </a:r>
                      <a:endParaRPr 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22563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Low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High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6679"/>
                  </a:ext>
                </a:extLst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25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25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70376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904312" y="364502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Replaced missing survival with max survival in cohort (1070 days)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17059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0369" y="1220607"/>
            <a:ext cx="5157787" cy="460556"/>
          </a:xfrm>
        </p:spPr>
        <p:txBody>
          <a:bodyPr/>
          <a:lstStyle/>
          <a:p>
            <a:r>
              <a:rPr lang="en-US" smtClean="0"/>
              <a:t>Primary tumors (TP)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528048" y="1221900"/>
            <a:ext cx="5183188" cy="459263"/>
          </a:xfrm>
        </p:spPr>
        <p:txBody>
          <a:bodyPr/>
          <a:lstStyle/>
          <a:p>
            <a:r>
              <a:rPr lang="en-US" smtClean="0"/>
              <a:t>Metastatic tumors (TM)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– SKCM stage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0909" y="3372867"/>
            <a:ext cx="5544616" cy="20173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0909" y="4465687"/>
            <a:ext cx="1584176" cy="200149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98010" y="4617305"/>
            <a:ext cx="1441623" cy="179847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sz="quarter" idx="4"/>
          </p:nvPr>
        </p:nvSpPr>
        <p:spPr bwMode="auto">
          <a:xfrm>
            <a:off x="6528048" y="2060848"/>
            <a:ext cx="5324400" cy="33932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stage, data = tm.surv)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162, number of events= 162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 smtClean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 	exp(coef) 	se(coef) 	z 	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 	-0.09491 	0.90946 	0.23578 	-0.403 	0.687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-0.18812 	0.82852 	0.20158 	-0.933 	0.351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stageIV 	-0.15842 	0.85349 	0.33298 	-0.476 	0.634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exp(coef) 	exp(-coef) lower .95 	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 	0.9095 	1.100 	0.5729 	1.444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0.8285 	1.207 	0.5581 	1.230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stageIV 	0.8535 	1.172 	0.4444 	1.639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0.52 (se = 0.025 )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0.006 (max possible= 1 )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test= 0.9 on 3 df, p=0.8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 = 0.92 on 3 df, p=0.8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= 0.92 on 3 df, p=0.8</a:t>
            </a:r>
            <a:endParaRPr kumimoji="0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610369" y="2080861"/>
            <a:ext cx="5616624" cy="32316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stage, data = tp.surv)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27, number of events= 27 (71 observations deleted due to missingness)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coef 	exp(coef) 	se(coef) 	z         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2.0840 	8.0367 	0.5796 	3.596</a:t>
            </a:r>
            <a:r>
              <a:rPr kumimoji="0" lang="en-US" altLang="en-US" sz="1050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</a:t>
            </a: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0.000323 ***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--- Signif. codes: 0 ‘***’ 0.001 ‘**’ 0.01 ‘*’ 0.05 ‘.’ 0.1 ‘ ’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 smtClean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exp(coef) 	exp(-coef) lower .95 	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8.037 	0.1244 	2.581 	25.03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0.649 (se = 0.036 )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0.333 (max possible= 0.992 )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	= 10.95 on 1 df, p=9e-04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 		= 12.93 on 1 df, p=3e-04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	= 17.46 on 1 df, p=3e-05</a:t>
            </a:r>
            <a:endParaRPr kumimoji="0" lang="en-US" altLang="en-U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045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456040" y="5067712"/>
            <a:ext cx="1482317" cy="125311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01504" y="3411528"/>
            <a:ext cx="5383128" cy="72895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sz="quarter" idx="4"/>
          </p:nvPr>
        </p:nvSpPr>
        <p:spPr bwMode="auto">
          <a:xfrm>
            <a:off x="6527800" y="1603184"/>
            <a:ext cx="5664200" cy="43088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S7 + S1 + S11 + S23 + S6, data = tm.surv)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162, number of events= 162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coef 	exp(coef) 	se(coef) 	z 	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-0.6003 	0.5487 	0.4395 	-1.366 	0.1720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 	1.0300 	2.8011 	1.0285 	1.001 	0.3166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0.6647 	1.9440 	1.6583 	0.401 	0.6885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2.7102 	15.0322 	1.6903 	1.603 	0.1089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5.5693 	262.2631 	2.3149 	2.406 	0.0161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--- Signif. codes: 0 ‘***’ 0.001 ‘**’ 0.01 ‘*’ 0.05 ‘.’ 0.1 ‘ ’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exp(coef) 	exp(-coef) 	lower .95 	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0.5487 	1.822582 	0.23185 	1.298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 	2.8011 	0.356997 	0.37311 	21.030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1.9440 	0.514408 	0.07537 	50.142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15.0322 	0.066524 	0.54730 	412.875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262.2631 	0.003813 	2.80755 	24498.923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0.566 (se = 0.026 )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0.096 (max possible= 1 )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test= 16.35 on 5 df, p=0.006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 = 18.78 on 5 df, p=0.002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= 19.41 on 5 df, p=0.002</a:t>
            </a:r>
            <a:endParaRPr kumimoji="0" lang="en-US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0369" y="1220607"/>
            <a:ext cx="5157787" cy="460556"/>
          </a:xfrm>
        </p:spPr>
        <p:txBody>
          <a:bodyPr/>
          <a:lstStyle/>
          <a:p>
            <a:r>
              <a:rPr lang="en-US" smtClean="0"/>
              <a:t>Primary tumors (TP)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528048" y="1221900"/>
            <a:ext cx="5183188" cy="459263"/>
          </a:xfrm>
        </p:spPr>
        <p:txBody>
          <a:bodyPr/>
          <a:lstStyle/>
          <a:p>
            <a:r>
              <a:rPr lang="en-US" smtClean="0"/>
              <a:t>Metastatic tumors (TM)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– SKCM main mutsigs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3084" y="4845864"/>
            <a:ext cx="1477872" cy="128141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sz="half" idx="2"/>
          </p:nvPr>
        </p:nvSpPr>
        <p:spPr bwMode="auto">
          <a:xfrm>
            <a:off x="698028" y="1773346"/>
            <a:ext cx="5270377" cy="38472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S7 + S1 + S11 + S23 + S6, data = tp.surv)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27, number of events= 27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(71 observations deleted due to missingness)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 	exp(coef) 	se(coef) 	z 	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-1.56114 	0.20990 	1.17105 	-1.333 	0.182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 	-2.19545 	0.11131 	2.55383 	-0.860 	0.390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3.49605 	32.98488 	3.79008 	0.922 	0.356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6.82498 	920.55788 	4.65224 	1.467 	0.142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-2.57223 	0.07637 	3.05923 	-0.841 	0.400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exp(coef) 	exp(-coef) 	lower .95 	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0.20990 	4.764236 	0.0211451 	2.084e+00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 	0.11131 	8.984054 	0.0007459 	1.661e+01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32.98488 	0.030317 	0.0195973 	5.552e+04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920.55788 	0.001086 	0.1009392 	8.395e+06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0.07637 	13.094950 	0.0001901 	3.068e+01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0.646 (se = 0.069 )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0.189 (max possible= 0.992 )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	= 5.65 on 5 df, p=0.3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 		= 5.66 on 5 df, p=0.3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	= 6.01 on 5 df, p=0.3</a:t>
            </a:r>
            <a:endParaRPr kumimoji="0" lang="en-US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301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52290" y="2996952"/>
            <a:ext cx="8132142" cy="216024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52290" y="4631707"/>
            <a:ext cx="1728192" cy="20173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– SKCM TM treatment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7528" y="2630473"/>
            <a:ext cx="8132142" cy="216024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882924" y="1515563"/>
            <a:ext cx="8101508" cy="45550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treatment, data = tm.surv)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21, number of events= 21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(141 observations deleted due to missingness)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smtClean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120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1200" smtClean="0">
                <a:solidFill>
                  <a:srgbClr val="000000"/>
                </a:solidFill>
                <a:latin typeface="Lucida Console" panose="020B0609040504020204" pitchFamily="49" charset="0"/>
              </a:rPr>
              <a:t>		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 	exp(coef) se(coef) 	z 	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		-2.20974 	0.10973 	1.24340 	-1.777 	0.0755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+ radiation 	-1.95644 	0.14136 	1.33076 	-1.470 	0.1415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treatmentradiation 			-2.52564 	0.08001 	1.28509 	-1.965 	0.0494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--- Signif. codes: 0 ‘***’ 0.001 ‘**’ 0.01 ‘*’ 0.05 ‘.’ 0.1 ‘ ’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			exp(coef) exp(-coef) lower .95 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		0.10973 	9.113 	 0.009593	</a:t>
            </a:r>
            <a:r>
              <a:rPr kumimoji="0" lang="en-US" altLang="en-US" sz="1200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1.2552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+ radiation 	0.14136 	7.074 	 0.010413 </a:t>
            </a:r>
            <a:r>
              <a:rPr kumimoji="0" lang="en-US" altLang="en-US" sz="1200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1.9190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treatmentradiation 			0.08001 	12.499 	 0.006446  0.9931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0.545 (se = 0.072 )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0.135 (max possible= 0.987 )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	= 3.04 on 3 df, p=0.4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 		= 3.97 on 3 df, p=0.3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	= 5.69 on 3 df, p=0.1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45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19536" y="4209441"/>
            <a:ext cx="1728192" cy="14401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– SKCM TM radiation</a:t>
            </a:r>
            <a:endParaRPr lang="en-US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37810" y="2348880"/>
            <a:ext cx="8316379" cy="27699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radiation_therapy, data = tm.surv)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162, number of events= 162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	coef 	exp(coef)  se(coef)  z 	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radiation_therapy 	-0.1141 	0.8922 	 0.3279 	 -0.348 	0.728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	exp(coef) exp(-coef)</a:t>
            </a:r>
            <a:r>
              <a:rPr kumimoji="0" lang="en-US" altLang="en-US" sz="1200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lower .95 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radiation_therapy 	0.8922 	1.121 	 0.4692 	 1.697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0.508 (se = 0.011 )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0.001 (max possible= 1 )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	= 0.13 on 1 df, p=0.7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 		= 0.12 on 1 df, p=0.7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	= 0.12 on 1 df, p=0.7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97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7384"/>
            <a:ext cx="10515600" cy="903634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CoxPH model – SKCM TM treatment, mutsigs, …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6147832"/>
            <a:ext cx="1297360" cy="85253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3232" y="1722507"/>
            <a:ext cx="7122968" cy="554365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3232" y="2682060"/>
            <a:ext cx="7122968" cy="122317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744992"/>
            <a:ext cx="11166518" cy="60939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treatment + S7 + S1 + S11 + S23 + S6 + gender + stage + earlyLate + metscore + met_potential, data = tm.surv)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21, number of events= 21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(141 observations deleted due to missingness)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smtClean="0">
                <a:solidFill>
                  <a:srgbClr val="000000"/>
                </a:solidFill>
                <a:latin typeface="Lucida Console" panose="020B0609040504020204" pitchFamily="49" charset="0"/>
              </a:rPr>
              <a:t>			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coef 	exp(coef) 	se(coef) 	z 	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		-3.473e+00 	3.101e-02 	1.722e+00 	-2.018 	0.0436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+ radiation 	-3.557e+00 	2.853e-02 	1.874e+00 	-1.898 	0.0577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treatmentradiation 		-4.501e+00 	1.110e-02 	2.070e+00 	-2.174 	0.0297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		-3.543e+00 	2.892e-02 	1.612e+00 	-2.197 	0.0280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 			-1.684e+00 	1.856e-01 	3.533e+00 	-0.477 	0.6335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		-4.400e+00 	1.228e-02 	6.847e+00 	-0.643 	0.5205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		-1.885e+00 	1.518e-01 	6.119e+00 	-0.308 	0.7580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		1.949e+01 	2.903e+08 	8.139e+00 	2.394 	0.0167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gendermale 			-4.655e-01	6.278e-01 	9.641e-01	-0.483 	0.6292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 			-1.267e+00 	2.817e-01 	1.166e+00 	-1.087 	0.2771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		2.001e+00 	7.394e+00 	1.223e+00 	1.635 	0.1020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earlyLatelate  		NA 	NA 	0.000e+00 	NA 	NA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metscore 			2.459e+00 	1.170e+01 	4.678e+00 	0.526 	0.5991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met_potential 		NA 	NA 	0.000e+00 	NA 	NA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smtClean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--- Signif. codes: 0 ‘***’ 0.001 ‘**’ 0.01 ‘*’ 0.05 ‘.’ 0.1 ‘ ’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smtClean="0">
                <a:solidFill>
                  <a:srgbClr val="000000"/>
                </a:solidFill>
                <a:latin typeface="Lucida Console" panose="020B0609040504020204" pitchFamily="49" charset="0"/>
              </a:rPr>
              <a:t>			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exp(coef) 	exp(-coef) 	lower .95 	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		3.101e-02 	3.224e+01 	1.062e-03 	9.055e-01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+ radiation 	2.853e-02 	3.505e+01 	7.249e-04 	1.123e+00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treatmentradiation 		1.110e-02 	9.011e+01 	1.918e-04 	6.421e-01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		2.892e-02 	3.457e+01 	1.227e-03 	6.819e-01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 			1.856e-01 	5.389e+00 	1.826e-04 	1.885e+02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		1.228e-02 	8.144e+01 	1.824e-08 	8.265e+03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		1.518e-01 	6.586e+00 	9.394e-07 	2.454e+04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		2.903e+08 	3.445e-09 	3.424e+01 	2.461e+15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gendermale 			6.278e-01 	1.593e+00 	9.489e-02 	4.154e+00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			2.817e-01 	3.550e+00 	2.867e-02 	2.767e+00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		7.394e+00 	1.352e-01 	6.724e-01 	8.132e+01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earlyLatelate 		NA 	NA 	NA 	NA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metscore 			1.170e+01 	8.550e-02 	1.218e-03 	1.123e+05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met_potential 		NA 	NA 	NA 	NA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smtClean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0.805 (se = 0.079 )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0.634 (max possible= 0.987 )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	= 21.13 on 12 df, p=0.05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		= 15.02 on 12 df, p=0.2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	= 26.4 on 12 df, p=0.009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429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65126"/>
            <a:ext cx="10873208" cy="759732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CoxPH model – SKCM TM treatment, mutsigs (cont.)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0457" y="5061888"/>
            <a:ext cx="1584176" cy="128141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547432"/>
            <a:ext cx="7274024" cy="79208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493858"/>
            <a:ext cx="8066112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treatment + S7 + S6, data = tm.surv)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21, number of events= 21 (141 observations deleted due to missingness)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		coef 	exp(coef) 	se(coef) 	z 	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		-3.625e+00 2.666e-02 	1.440e+00 	-2.517 	0.01182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+ radiation 	-2.882e+00 5.602e-02 	1.462e+00 	-1.972 	0.04863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treatmentradiation 		-4.981e+00 6.867e-03 	1.710e+00 	-2.913 	0.00358 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		-2.763e+00 6.310e-02 	1.049e+00 	-2.635 	0.00842 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		1.206e+01 	1.730e+05 	5.313e+00 	2.270 	0.02321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--- Signif. codes: 0 ‘***’ 0.001 ‘**’ 0.01 ‘*’ 0.05 ‘.’ 0.1 ‘ ’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		exp(coef) 	exp(-coef) lower .95 	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		2.666e-02 	3.751e+01 	0.0015862	4.482e-01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treatmentinterferon + radiation 	5.602e-02 	1.785e+01 	0.0031938 	9.828e-01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treatmentradiation 		6.867e-03 	1.456e+02 	0.0002406 	1.960e-01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		6.310e-02 	1.585e+01 	0.0080796 	4.928e-01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		1.730e+05 	5.782e-06 	5.1934019 	5.760e+09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0.681 (se = 0.079 )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0.423 (max possible= 0.987 )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	= 11.55 on 5 df, p=0.04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 		= 10.37 on 5 df, p=0.07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	= 13.77 on 5 df, p=0.02 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36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" y="-1"/>
            <a:ext cx="114837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01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– SKCM TP mutsigs…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47360" y="5946063"/>
            <a:ext cx="1365885" cy="128141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0453" y="2584983"/>
            <a:ext cx="6185560" cy="307624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0453" y="3221274"/>
            <a:ext cx="6185560" cy="115029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5143" y="3676618"/>
            <a:ext cx="6185560" cy="115029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1" y="1340768"/>
            <a:ext cx="11522496" cy="5386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S7 + S1 + S11 + S23 + S6 + gender + stage + earlyLate + metscore + met_potential, data = tp.surv)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27, number of events= 27 (71 observations deleted due to missingness)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	coef 	exp(coef) 	se(coef) 	z 	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	-1.974e+00 	1.389e-01 	1.483e+00 	-1.331 	0.18311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 		-1.231e+00 	2.920e-01 	3.404e+00 	-0.362 	0.71762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	9.138e+00 	9.305e+03 	4.421e+00 	2.067 	0.03871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	1.785e+01 	5.629e+07 	7.845e+00 	2.275 	0.02292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	-4.882e+00 	7.581e-03 	3.879e+00 	-1.259 	0.20814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gendermale 		-5.100e-01 	6.005e-01 	5.260e-01 	-0.970 	0.33222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	2.115e+00 	8.293e+00 	7.332e-01 	2.885 	0.00391 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earlyLatelate 	NA 	NA 	0.000e+00 	NA 	NA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metscore 		-1.073e+01 	2.194e-05 	6.647e+00 	-1.614 	0.10654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met_potentiallow 	-2.758e+00 	6.343e-02 	1.499e+00 	-1.839 	0.06587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--- Signif. codes: 0 ‘***’ 0.001 ‘**’ 0.01 ‘*’ 0.05 ‘.’ 0.1 ‘ ’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	exp(coef) 	exp(-coef) 	lower .95 	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S7 		1.389e-01 	7.201e+00 	7.592e-03 	2.540e+00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 		2.920e-01 	3.424e+00 	3.699e-04 	2.305e+02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	9.305e+03 	1.075e-04 	1.607e+00 	5.390e+07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	5.629e+07 	1.777e-08 	1.182e+01 	2.680e+14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S6 		7.581e-03 	1.319e+02 	3.786e-06 	1.518e+01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gendermale 		6.005e-01 	1.665e+00 	2.142e-01 	1.684e+00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	8.293e+00 	1.206e-01 	1.971e+00 	3.490e+01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earlyLatelate 	NA 	NA 	NA 	NA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metscore 		2.194e-05 	4.559e+04 	4.825e-11 	9.972e+00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met_potentiallow 	6.343e-02 	1.577e+01 	3.357e-03 	1.198e+00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0.783 (se = 0.069 )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0.576 (max possible= 0.992 )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	= 23.17 on 9 df, p=0.006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 		= 19.46 on 9 df, p=0.02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	= 27.26 on 9 df, p=0.001</a:t>
            </a:r>
            <a:endParaRPr kumimoji="0" lang="en-US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83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– SKCM TP mutsigs and stage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5560" y="4721129"/>
            <a:ext cx="1584176" cy="128141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29736" y="2878041"/>
            <a:ext cx="5689848" cy="50405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135560" y="1844824"/>
            <a:ext cx="7634064" cy="3724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Call: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coxph(formula = Surv(days_to_death, vital_status) ~ S11 + S23 + stage, data = tp.surv)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n= 27, number of events= 27 (71 observations deleted due to missingness)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coef 	exp(coef) 	se(coef) 	z 	Pr(&gt;|z|)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6.545e+00 	6.957e+02 	3.240e+00 	2.020 	0.043377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1.086e+01 	5.219e+04 	4.802e+00 	2.262 	0.023690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2.519e+00 	1.241e+01 	6.546e-01 	3.848 	0.000119 ***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--- Signif. codes: 0 ‘***’ 0.001 ‘**’ 0.01 ‘*’ 0.05 ‘.’ 0.1 ‘ ’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exp(coef) 	exp(-coef) lower .95 	upper .95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S11 	695.70 	1.437e-03 	1.215 	3.984e+05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S23 	52192.64 	1.916e-05 	4.267 	6.384e+08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stageIII 	12.41 	8.055e-02 	3.441 	4.478e+01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Concordance= 0.729 (se = 0.068 )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Rsquare= 0.476 (max possible= 0.992 )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Likelihood ratio test	= 17.46 on 3 df, p=6e-04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Wald test 		= 16.44 on 3 df, p=9e-04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Score (logrank) test 	= 22.92 on 3 df, p=4e-05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62" y="188640"/>
            <a:ext cx="1584176" cy="200149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14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SKCM BRAF mutations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TP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2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BRAF distribution in cohort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78738"/>
              </p:ext>
            </p:extLst>
          </p:nvPr>
        </p:nvGraphicFramePr>
        <p:xfrm>
          <a:off x="3359696" y="2564904"/>
          <a:ext cx="5760639" cy="1849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2021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92021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92021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</a:tblGrid>
              <a:tr h="20390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98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309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smtClean="0"/>
                        <a:t>BRAF</a:t>
                      </a:r>
                      <a:r>
                        <a:rPr lang="en-US" b="0" baseline="0" smtClean="0"/>
                        <a:t> WT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25 (25.5%)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117 (37.9%)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smtClean="0"/>
                        <a:t>BRAF mut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34 (34.7%)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120 (38.8%)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>
                          <a:effectLst/>
                        </a:rPr>
                        <a:t>39 (39.8%)</a:t>
                      </a: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effectLst/>
                        </a:rPr>
                        <a:t>72</a:t>
                      </a:r>
                      <a:r>
                        <a:rPr lang="en-US" baseline="0" smtClean="0">
                          <a:effectLst/>
                        </a:rPr>
                        <a:t> (23.3%)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069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6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TP BRAF </a:t>
            </a:r>
            <a:r>
              <a:rPr lang="en-US" smtClean="0"/>
              <a:t>WT – S7 vs. metscore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7315200" cy="54864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03" y="1672844"/>
            <a:ext cx="4534215" cy="45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4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TP BRAF </a:t>
            </a:r>
            <a:r>
              <a:rPr lang="en-US" smtClean="0"/>
              <a:t>mut – S7 vs. metscore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85" y="1672843"/>
            <a:ext cx="4534215" cy="4534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76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TP S7/BRAF </a:t>
            </a:r>
            <a:r>
              <a:rPr lang="en-US" smtClean="0"/>
              <a:t>WT vs. mut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" y="1700808"/>
            <a:ext cx="6045620" cy="45342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80" y="1700808"/>
            <a:ext cx="6045620" cy="45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0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" y="1268760"/>
            <a:ext cx="7315200" cy="54864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19" y="1692082"/>
            <a:ext cx="4534215" cy="453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TP BRAF </a:t>
            </a:r>
            <a:r>
              <a:rPr lang="en-US" smtClean="0"/>
              <a:t>wt – S1 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51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19" y="1692082"/>
            <a:ext cx="4534215" cy="4534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" y="1268760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TP BRAF </a:t>
            </a:r>
            <a:r>
              <a:rPr lang="en-US" smtClean="0"/>
              <a:t>mut – S1 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29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1669125"/>
            <a:ext cx="6045620" cy="453421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TP S1/BRAF </a:t>
            </a:r>
            <a:r>
              <a:rPr lang="en-US" smtClean="0"/>
              <a:t>WT vs. mut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80" y="1669125"/>
            <a:ext cx="6045620" cy="45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6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74"/>
            <a:ext cx="9058835" cy="679412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226850"/>
              </p:ext>
            </p:extLst>
          </p:nvPr>
        </p:nvGraphicFramePr>
        <p:xfrm>
          <a:off x="8307513" y="5516880"/>
          <a:ext cx="3881670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93890">
                  <a:extLst>
                    <a:ext uri="{9D8B030D-6E8A-4147-A177-3AD203B41FA5}">
                      <a16:colId xmlns:a16="http://schemas.microsoft.com/office/drawing/2014/main" val="1368006771"/>
                    </a:ext>
                  </a:extLst>
                </a:gridCol>
                <a:gridCol w="1293890">
                  <a:extLst>
                    <a:ext uri="{9D8B030D-6E8A-4147-A177-3AD203B41FA5}">
                      <a16:colId xmlns:a16="http://schemas.microsoft.com/office/drawing/2014/main" val="2607065220"/>
                    </a:ext>
                  </a:extLst>
                </a:gridCol>
                <a:gridCol w="1293890">
                  <a:extLst>
                    <a:ext uri="{9D8B030D-6E8A-4147-A177-3AD203B41FA5}">
                      <a16:colId xmlns:a16="http://schemas.microsoft.com/office/drawing/2014/main" val="831926428"/>
                    </a:ext>
                  </a:extLst>
                </a:gridCol>
              </a:tblGrid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Cohort 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Cohort</a:t>
                      </a:r>
                      <a:r>
                        <a:rPr lang="en-US" sz="1600" baseline="0" smtClean="0"/>
                        <a:t> 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Adjusted</a:t>
                      </a:r>
                      <a:r>
                        <a:rPr lang="en-US" sz="1600" baseline="0" smtClean="0"/>
                        <a:t> p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16671"/>
                  </a:ext>
                </a:extLst>
              </a:tr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4.13e-03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09014"/>
                  </a:ext>
                </a:extLst>
              </a:tr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UVM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5.34e-09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716716"/>
                  </a:ext>
                </a:extLst>
              </a:tr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UVM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2.91e-06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3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16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" y="1268760"/>
            <a:ext cx="7315200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19" y="1744852"/>
            <a:ext cx="4534215" cy="453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TP BRAF </a:t>
            </a:r>
            <a:r>
              <a:rPr lang="en-US" smtClean="0"/>
              <a:t>wt – S11 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41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268760"/>
            <a:ext cx="7315200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19" y="1692081"/>
            <a:ext cx="4534215" cy="453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TP BRAF </a:t>
            </a:r>
            <a:r>
              <a:rPr lang="en-US" smtClean="0"/>
              <a:t>mut – S11 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14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1669125"/>
            <a:ext cx="6045620" cy="4534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65" y="1669125"/>
            <a:ext cx="6045620" cy="453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TP S11/BRAF </a:t>
            </a:r>
            <a:r>
              <a:rPr lang="en-US" smtClean="0"/>
              <a:t>WT vs. mut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5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SKCM BRAF mutations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TM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659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85" y="1692080"/>
            <a:ext cx="4534215" cy="4534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" y="1268760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TM BRAF wt </a:t>
            </a:r>
            <a:r>
              <a:rPr lang="en-US" smtClean="0"/>
              <a:t>– </a:t>
            </a:r>
            <a:r>
              <a:rPr lang="en-US" smtClean="0"/>
              <a:t>S7 </a:t>
            </a:r>
            <a:r>
              <a:rPr lang="en-US" smtClean="0"/>
              <a:t>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68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85" y="1692079"/>
            <a:ext cx="4534215" cy="4534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" y="1215986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TM BRAF mut – S7 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0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TM S7/BRAF WT vs. mut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9" y="1844824"/>
            <a:ext cx="6045620" cy="4534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267" y="1844823"/>
            <a:ext cx="6045620" cy="45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95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" y="1268760"/>
            <a:ext cx="731520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85" y="1628800"/>
            <a:ext cx="4534215" cy="453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TM BRAF wt </a:t>
            </a:r>
            <a:r>
              <a:rPr lang="en-US" smtClean="0"/>
              <a:t>– </a:t>
            </a:r>
            <a:r>
              <a:rPr lang="en-US" smtClean="0"/>
              <a:t>S1 </a:t>
            </a:r>
            <a:r>
              <a:rPr lang="en-US" smtClean="0"/>
              <a:t>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" y="1294574"/>
            <a:ext cx="73152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35" y="1692080"/>
            <a:ext cx="4534215" cy="453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TM BRAF mut – S1 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64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" y="1844824"/>
            <a:ext cx="6045620" cy="4534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91" y="1844824"/>
            <a:ext cx="6045620" cy="453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TM S1/BRAF WT vs. mut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0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 smtClean="0"/>
              <a:t>cBioPortal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1400122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85" y="1634861"/>
            <a:ext cx="4534215" cy="4534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" y="1264405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TM BRAF wt </a:t>
            </a:r>
            <a:r>
              <a:rPr lang="en-US" smtClean="0"/>
              <a:t>– </a:t>
            </a:r>
            <a:r>
              <a:rPr lang="en-US" smtClean="0"/>
              <a:t>S11 </a:t>
            </a:r>
            <a:r>
              <a:rPr lang="en-US" smtClean="0"/>
              <a:t>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7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574"/>
            <a:ext cx="731520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85" y="1692079"/>
            <a:ext cx="4534215" cy="453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TM BRAF mut – S11 vs. metscore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31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" y="1844823"/>
            <a:ext cx="6045620" cy="4534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91" y="1844822"/>
            <a:ext cx="6045620" cy="453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TM S11/BRAF WT vs. mut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7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8" y="-259"/>
            <a:ext cx="11424592" cy="68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0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0" y="-258"/>
            <a:ext cx="11424592" cy="68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1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60328</TotalTime>
  <Words>2165</Words>
  <Application>Microsoft Office PowerPoint</Application>
  <PresentationFormat>Widescreen</PresentationFormat>
  <Paragraphs>856</Paragraphs>
  <Slides>72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Lucida Console</vt:lpstr>
      <vt:lpstr>Wingdings</vt:lpstr>
      <vt:lpstr>Office Theme</vt:lpstr>
      <vt:lpstr>Project figures</vt:lpstr>
      <vt:lpstr>Metastatic scoring:  cBioPortal</vt:lpstr>
      <vt:lpstr>PowerPoint Presentation</vt:lpstr>
      <vt:lpstr>PowerPoint Presentation</vt:lpstr>
      <vt:lpstr>PowerPoint Presentation</vt:lpstr>
      <vt:lpstr>PowerPoint Presentation</vt:lpstr>
      <vt:lpstr>Metastatic scoring:  cBioPortal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Metastatic scoring:  Significantly differentially expressed genes SKCM TP vs. TM</vt:lpstr>
      <vt:lpstr>Metastasis gene list selection</vt:lpstr>
      <vt:lpstr>Genes with significant difference  in mean expression TP vs. 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Metastatic scoring:  Significantly differentially expressed genes SKCM TP vs. 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Metastatic scoring:  UVM</vt:lpstr>
      <vt:lpstr>Differentially expressed genes UVM</vt:lpstr>
      <vt:lpstr>PowerPoint Presentation</vt:lpstr>
      <vt:lpstr>PowerPoint Presentation</vt:lpstr>
      <vt:lpstr>Metastatic potential vs. sigs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Survival</vt:lpstr>
      <vt:lpstr>Survival information by cohort</vt:lpstr>
      <vt:lpstr>PowerPoint Presentation</vt:lpstr>
      <vt:lpstr>PowerPoint Presentation</vt:lpstr>
      <vt:lpstr>PowerPoint Presentation</vt:lpstr>
      <vt:lpstr>PowerPoint Presentation</vt:lpstr>
      <vt:lpstr>CoxPH model – SKCM stage</vt:lpstr>
      <vt:lpstr>CoxPH model – SKCM main mutsigs</vt:lpstr>
      <vt:lpstr>CoxPH model – SKCM TM treatment</vt:lpstr>
      <vt:lpstr>CoxPH model – SKCM TM radiation</vt:lpstr>
      <vt:lpstr>CoxPH model – SKCM TM treatment, mutsigs, …</vt:lpstr>
      <vt:lpstr>CoxPH model – SKCM TM treatment, mutsigs (cont.)</vt:lpstr>
      <vt:lpstr>CoxPH model – SKCM TP mutsigs…</vt:lpstr>
      <vt:lpstr>CoxPH model – SKCM TP mutsigs and stage</vt:lpstr>
      <vt:lpstr>SKCM BRAF mutations</vt:lpstr>
      <vt:lpstr>BRAF distribution in cohort</vt:lpstr>
      <vt:lpstr>TP BRAF WT – S7 vs. metscore</vt:lpstr>
      <vt:lpstr>TP BRAF mut – S7 vs. metscore</vt:lpstr>
      <vt:lpstr>TP S7/BRAF WT vs. mut</vt:lpstr>
      <vt:lpstr>TP BRAF wt – S1 vs. metscore</vt:lpstr>
      <vt:lpstr>TP BRAF mut – S1 vs. metscore</vt:lpstr>
      <vt:lpstr>TP S1/BRAF WT vs. mut</vt:lpstr>
      <vt:lpstr>TP BRAF wt – S11 vs. metscore</vt:lpstr>
      <vt:lpstr>TP BRAF mut – S11 vs. metscore</vt:lpstr>
      <vt:lpstr>TP S11/BRAF WT vs. mut</vt:lpstr>
      <vt:lpstr>SKCM BRAF mutations</vt:lpstr>
      <vt:lpstr>TM BRAF wt – S7 vs. metscore</vt:lpstr>
      <vt:lpstr>TM BRAF mut – S7 vs. metscore</vt:lpstr>
      <vt:lpstr>TM S7/BRAF WT vs. mut</vt:lpstr>
      <vt:lpstr>TM BRAF wt – S1 vs. metscore</vt:lpstr>
      <vt:lpstr>TM BRAF mut – S1 vs. metscore</vt:lpstr>
      <vt:lpstr>TM S1/BRAF WT vs. mut</vt:lpstr>
      <vt:lpstr>TM BRAF wt – S11 vs. metscore</vt:lpstr>
      <vt:lpstr>TM BRAF mut – S11 vs. metscore</vt:lpstr>
      <vt:lpstr>TM S11/BRAF WT vs. mut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243</cp:revision>
  <dcterms:created xsi:type="dcterms:W3CDTF">2018-03-04T15:38:59Z</dcterms:created>
  <dcterms:modified xsi:type="dcterms:W3CDTF">2018-07-19T11:32:35Z</dcterms:modified>
</cp:coreProperties>
</file>